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76" r:id="rId3"/>
    <p:sldId id="257" r:id="rId4"/>
    <p:sldId id="277" r:id="rId6"/>
    <p:sldId id="256" r:id="rId7"/>
    <p:sldId id="262" r:id="rId8"/>
    <p:sldId id="263" r:id="rId9"/>
    <p:sldId id="258" r:id="rId10"/>
    <p:sldId id="259" r:id="rId11"/>
    <p:sldId id="260" r:id="rId12"/>
    <p:sldId id="261" r:id="rId13"/>
    <p:sldId id="264" r:id="rId14"/>
    <p:sldId id="265" r:id="rId15"/>
    <p:sldId id="266" r:id="rId16"/>
    <p:sldId id="267" r:id="rId17"/>
    <p:sldId id="268" r:id="rId18"/>
    <p:sldId id="269" r:id="rId19"/>
    <p:sldId id="278" r:id="rId20"/>
    <p:sldId id="280" r:id="rId21"/>
    <p:sldId id="270" r:id="rId22"/>
    <p:sldId id="271" r:id="rId23"/>
    <p:sldId id="272" r:id="rId24"/>
    <p:sldId id="279" r:id="rId25"/>
    <p:sldId id="281" r:id="rId26"/>
    <p:sldId id="273" r:id="rId27"/>
    <p:sldId id="274" r:id="rId28"/>
    <p:sldId id="275" r:id="rId29"/>
  </p:sldIdLst>
  <p:sldSz cx="10080625" cy="7559675"/>
  <p:notesSz cx="6858000" cy="9144000"/>
  <p:defaultTextStyle>
    <a:defPPr>
      <a:defRPr lang="en-GB"/>
    </a:defPPr>
    <a:lvl1pPr marL="0" lvl="0" indent="0" algn="l" defTabSz="447675" rtl="0" eaLnBrk="1" fontAlgn="base" latinLnBrk="0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Arial Unicode MS" panose="020B0604020202020204" pitchFamily="34" charset="-128"/>
        <a:cs typeface="+mn-cs"/>
      </a:defRPr>
    </a:lvl1pPr>
    <a:lvl2pPr marL="741680" lvl="1" indent="-284480" algn="l" defTabSz="447675" rtl="0" eaLnBrk="1" fontAlgn="base" latinLnBrk="0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Arial Unicode MS" panose="020B0604020202020204" pitchFamily="34" charset="-128"/>
        <a:cs typeface="+mn-cs"/>
      </a:defRPr>
    </a:lvl2pPr>
    <a:lvl3pPr marL="1141730" lvl="2" indent="-227330" algn="l" defTabSz="447675" rtl="0" eaLnBrk="1" fontAlgn="base" latinLnBrk="0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Arial Unicode MS" panose="020B0604020202020204" pitchFamily="34" charset="-128"/>
        <a:cs typeface="+mn-cs"/>
      </a:defRPr>
    </a:lvl3pPr>
    <a:lvl4pPr marL="1598930" lvl="3" indent="-227330" algn="l" defTabSz="447675" rtl="0" eaLnBrk="1" fontAlgn="base" latinLnBrk="0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Arial Unicode MS" panose="020B0604020202020204" pitchFamily="34" charset="-128"/>
        <a:cs typeface="+mn-cs"/>
      </a:defRPr>
    </a:lvl4pPr>
    <a:lvl5pPr marL="2056130" lvl="4" indent="-227330" algn="l" defTabSz="447675" rtl="0" eaLnBrk="1" fontAlgn="base" latinLnBrk="0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Arial Unicode MS" panose="020B0604020202020204" pitchFamily="34" charset="-128"/>
        <a:cs typeface="+mn-cs"/>
      </a:defRPr>
    </a:lvl5pPr>
    <a:lvl6pPr marL="2286000" lvl="5" indent="-227330" algn="l" defTabSz="447675" rtl="0" eaLnBrk="1" fontAlgn="base" latinLnBrk="0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Arial Unicode MS" panose="020B0604020202020204" pitchFamily="34" charset="-128"/>
        <a:cs typeface="+mn-cs"/>
      </a:defRPr>
    </a:lvl6pPr>
    <a:lvl7pPr marL="2743200" lvl="6" indent="-227330" algn="l" defTabSz="447675" rtl="0" eaLnBrk="1" fontAlgn="base" latinLnBrk="0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Arial Unicode MS" panose="020B0604020202020204" pitchFamily="34" charset="-128"/>
        <a:cs typeface="+mn-cs"/>
      </a:defRPr>
    </a:lvl7pPr>
    <a:lvl8pPr marL="3200400" lvl="7" indent="-227330" algn="l" defTabSz="447675" rtl="0" eaLnBrk="1" fontAlgn="base" latinLnBrk="0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Arial Unicode MS" panose="020B0604020202020204" pitchFamily="34" charset="-128"/>
        <a:cs typeface="+mn-cs"/>
      </a:defRPr>
    </a:lvl8pPr>
    <a:lvl9pPr marL="3657600" lvl="8" indent="-227330" algn="l" defTabSz="447675" rtl="0" eaLnBrk="1" fontAlgn="base" latinLnBrk="0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Arial Unicode MS" panose="020B060402020202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2"/>
    <p:restoredTop sz="94653"/>
  </p:normalViewPr>
  <p:slideViewPr>
    <p:cSldViewPr showGuides="1">
      <p:cViewPr varScale="1">
        <p:scale>
          <a:sx n="62" d="100"/>
          <a:sy n="62" d="100"/>
        </p:scale>
        <p:origin x="-1410" y="-96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0" y="3853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8674" name="Rectangle 1"/>
          <p:cNvSpPr>
            <a:spLocks noGrp="1"/>
          </p:cNvSpPr>
          <p:nvPr>
            <p:ph type="sldImg"/>
          </p:nvPr>
        </p:nvSpPr>
        <p:spPr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vert="horz" wrap="square" lIns="0" tIns="0" rIns="0" bIns="0" numCol="1" anchor="t" anchorCtr="0" compatLnSpc="1"/>
          <a:lstStyle/>
          <a:p>
            <a:pPr marL="0" marR="0" lvl="0" indent="0" algn="l" defTabSz="44767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vert="horz" wrap="square" lIns="0" tIns="0" rIns="0" bIns="0" numCol="1" anchor="t" anchorCtr="0" compatLnSpc="1"/>
          <a:lstStyle>
            <a:lvl1pPr defTabSz="448945">
              <a:lnSpc>
                <a:spcPct val="95000"/>
              </a:lnSpc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Arial Unicode MS" panose="020B0604020202020204" charset="-122"/>
              </a:defRPr>
            </a:lvl1pPr>
          </a:lstStyle>
          <a:p>
            <a:pPr marL="0" marR="0" lvl="0" indent="0" algn="l" defTabSz="448945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vert="horz" wrap="square" lIns="0" tIns="0" rIns="0" bIns="0" numCol="1" anchor="t" anchorCtr="0" compatLnSpc="1"/>
          <a:lstStyle>
            <a:lvl1pPr algn="r" defTabSz="448945">
              <a:lnSpc>
                <a:spcPct val="95000"/>
              </a:lnSpc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Arial Unicode MS" panose="020B0604020202020204" charset="-122"/>
              </a:defRPr>
            </a:lvl1pPr>
          </a:lstStyle>
          <a:p>
            <a:pPr marL="0" marR="0" lvl="0" indent="0" algn="r" defTabSz="448945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vert="horz" wrap="square" lIns="0" tIns="0" rIns="0" bIns="0" numCol="1" anchor="b" anchorCtr="0" compatLnSpc="1"/>
          <a:lstStyle>
            <a:lvl1pPr defTabSz="448945">
              <a:lnSpc>
                <a:spcPct val="95000"/>
              </a:lnSpc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Arial Unicode MS" panose="020B0604020202020204" charset="-122"/>
              </a:defRPr>
            </a:lvl1pPr>
          </a:lstStyle>
          <a:p>
            <a:pPr marL="0" marR="0" lvl="0" indent="0" algn="l" defTabSz="448945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vert="horz" wrap="square" lIns="0" tIns="0" rIns="0" bIns="0" numCol="1" anchor="b" anchorCtr="0" compatLnSpc="1"/>
          <a:p>
            <a:pPr lvl="0" algn="r" defTabSz="447675" eaLnBrk="1">
              <a:lnSpc>
                <a:spcPct val="95000"/>
              </a:lnSpc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9A0DB2DC-4C9A-4742-B13C-FB6460FD3503}" type="slidenum">
              <a:rPr lang="ru-RU" altLang="x-none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x-none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5365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13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33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9698" name="Rectangle 6"/>
          <p:cNvSpPr txBox="1">
            <a:spLocks noGrp="1"/>
          </p:cNvSpPr>
          <p:nvPr>
            <p:ph type="sldNum" sz="quarter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b" anchorCtr="0"/>
          <a:p>
            <a:pPr lvl="0" algn="r" defTabSz="447675" eaLnBrk="1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9A0DB2DC-4C9A-4742-B13C-FB6460FD3503}" type="slidenum">
              <a:rPr lang="ru-RU" altLang="x-none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x-none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699" name="Rectangle 1"/>
          <p:cNvSpPr>
            <a:spLocks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>
              <a:alpha val="100000"/>
            </a:srgbClr>
          </a:solidFill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9700" name="Rectangle 2"/>
          <p:cNvSpPr/>
          <p:nvPr>
            <p:ph type="body" idx="1"/>
          </p:nvPr>
        </p:nvSpPr>
        <p:spPr>
          <a:xfrm>
            <a:off x="755650" y="5078413"/>
            <a:ext cx="6048375" cy="4721225"/>
          </a:xfrm>
          <a:ln/>
        </p:spPr>
        <p:txBody>
          <a:bodyPr wrap="none" lIns="0" tIns="0" rIns="0" bIns="0" anchor="ctr" anchorCtr="0"/>
          <a:p>
            <a:pPr lvl="0"/>
            <a:endParaRPr lang="ru-RU" altLang="x-none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22" name="Rectangle 6"/>
          <p:cNvSpPr txBox="1">
            <a:spLocks noGrp="1"/>
          </p:cNvSpPr>
          <p:nvPr>
            <p:ph type="sldNum" sz="quarter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b" anchorCtr="0"/>
          <a:p>
            <a:pPr lvl="0" algn="r" defTabSz="447675" eaLnBrk="1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9A0DB2DC-4C9A-4742-B13C-FB6460FD3503}" type="slidenum">
              <a:rPr lang="ru-RU" altLang="x-none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x-none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23" name="Rectangle 1"/>
          <p:cNvSpPr>
            <a:spLocks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>
              <a:alpha val="100000"/>
            </a:srgbClr>
          </a:solidFill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0724" name="Rectangle 2"/>
          <p:cNvSpPr/>
          <p:nvPr>
            <p:ph type="body" idx="1"/>
          </p:nvPr>
        </p:nvSpPr>
        <p:spPr>
          <a:xfrm>
            <a:off x="755650" y="5078413"/>
            <a:ext cx="6048375" cy="4811712"/>
          </a:xfrm>
          <a:ln/>
        </p:spPr>
        <p:txBody>
          <a:bodyPr wrap="none" lIns="0" tIns="0" rIns="0" bIns="0" anchor="ctr" anchorCtr="0"/>
          <a:p>
            <a:pPr lvl="0"/>
            <a:endParaRPr lang="ru-RU" altLang="x-none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1746" name="Rectangle 6"/>
          <p:cNvSpPr txBox="1">
            <a:spLocks noGrp="1"/>
          </p:cNvSpPr>
          <p:nvPr>
            <p:ph type="sldNum" sz="quarter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b" anchorCtr="0"/>
          <a:p>
            <a:pPr lvl="0" algn="r" defTabSz="447675" eaLnBrk="1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9A0DB2DC-4C9A-4742-B13C-FB6460FD3503}" type="slidenum">
              <a:rPr lang="ru-RU" altLang="x-none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x-none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47" name="Rectangle 1"/>
          <p:cNvSpPr>
            <a:spLocks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>
              <a:alpha val="100000"/>
            </a:srgbClr>
          </a:solidFill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1748" name="Rectangle 2"/>
          <p:cNvSpPr/>
          <p:nvPr>
            <p:ph type="body" idx="1"/>
          </p:nvPr>
        </p:nvSpPr>
        <p:spPr>
          <a:xfrm>
            <a:off x="755650" y="5078413"/>
            <a:ext cx="6048375" cy="4721225"/>
          </a:xfrm>
          <a:ln/>
        </p:spPr>
        <p:txBody>
          <a:bodyPr wrap="none" lIns="0" tIns="0" rIns="0" bIns="0" anchor="ctr" anchorCtr="0"/>
          <a:p>
            <a:pPr lvl="0"/>
            <a:endParaRPr lang="ru-RU" altLang="x-none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2770" name="Rectangle 6"/>
          <p:cNvSpPr txBox="1">
            <a:spLocks noGrp="1"/>
          </p:cNvSpPr>
          <p:nvPr>
            <p:ph type="sldNum" sz="quarter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b" anchorCtr="0"/>
          <a:p>
            <a:pPr lvl="0" algn="r" defTabSz="447675" eaLnBrk="1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9A0DB2DC-4C9A-4742-B13C-FB6460FD3503}" type="slidenum">
              <a:rPr lang="ru-RU" altLang="x-none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x-none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771" name="Rectangle 1"/>
          <p:cNvSpPr>
            <a:spLocks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>
              <a:alpha val="100000"/>
            </a:srgbClr>
          </a:solidFill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2772" name="Rectangle 2"/>
          <p:cNvSpPr/>
          <p:nvPr>
            <p:ph type="body" idx="1"/>
          </p:nvPr>
        </p:nvSpPr>
        <p:spPr>
          <a:xfrm>
            <a:off x="755650" y="5078413"/>
            <a:ext cx="6048375" cy="4721225"/>
          </a:xfrm>
          <a:ln/>
        </p:spPr>
        <p:txBody>
          <a:bodyPr wrap="none" lIns="0" tIns="0" rIns="0" bIns="0" anchor="ctr" anchorCtr="0"/>
          <a:p>
            <a:pPr lvl="0"/>
            <a:endParaRPr lang="ru-RU" altLang="x-none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3794" name="Rectangle 6"/>
          <p:cNvSpPr txBox="1">
            <a:spLocks noGrp="1"/>
          </p:cNvSpPr>
          <p:nvPr>
            <p:ph type="sldNum" sz="quarter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b" anchorCtr="0"/>
          <a:p>
            <a:pPr lvl="0" algn="r" defTabSz="447675" eaLnBrk="1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9A0DB2DC-4C9A-4742-B13C-FB6460FD3503}" type="slidenum">
              <a:rPr lang="ru-RU" altLang="x-none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x-none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795" name="Rectangle 1"/>
          <p:cNvSpPr>
            <a:spLocks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>
              <a:alpha val="100000"/>
            </a:srgbClr>
          </a:solidFill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3796" name="Rectangle 2"/>
          <p:cNvSpPr/>
          <p:nvPr>
            <p:ph type="body" idx="1"/>
          </p:nvPr>
        </p:nvSpPr>
        <p:spPr>
          <a:xfrm>
            <a:off x="755650" y="5078413"/>
            <a:ext cx="6048375" cy="4721225"/>
          </a:xfrm>
          <a:ln/>
        </p:spPr>
        <p:txBody>
          <a:bodyPr wrap="none" lIns="0" tIns="0" rIns="0" bIns="0" anchor="ctr" anchorCtr="0"/>
          <a:p>
            <a:pPr lvl="0"/>
            <a:endParaRPr lang="ru-RU" altLang="x-none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4818" name="Rectangle 6"/>
          <p:cNvSpPr txBox="1">
            <a:spLocks noGrp="1"/>
          </p:cNvSpPr>
          <p:nvPr>
            <p:ph type="sldNum" sz="quarter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b" anchorCtr="0"/>
          <a:p>
            <a:pPr lvl="0" algn="r" defTabSz="447675" eaLnBrk="1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9A0DB2DC-4C9A-4742-B13C-FB6460FD3503}" type="slidenum">
              <a:rPr lang="ru-RU" altLang="x-none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altLang="x-none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/>
          <p:cNvSpPr>
            <a:spLocks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>
              <a:alpha val="100000"/>
            </a:srgbClr>
          </a:solidFill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4820" name="Rectangle 2"/>
          <p:cNvSpPr/>
          <p:nvPr>
            <p:ph type="body" idx="1"/>
          </p:nvPr>
        </p:nvSpPr>
        <p:spPr>
          <a:xfrm>
            <a:off x="755650" y="5078413"/>
            <a:ext cx="6048375" cy="4721225"/>
          </a:xfrm>
          <a:ln/>
        </p:spPr>
        <p:txBody>
          <a:bodyPr wrap="none" lIns="0" tIns="0" rIns="0" bIns="0" anchor="ctr" anchorCtr="0"/>
          <a:p>
            <a:pPr lvl="0"/>
            <a:endParaRPr lang="ru-RU" altLang="x-none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16283" y="4098324"/>
            <a:ext cx="9048061" cy="1193449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18032" y="5445766"/>
            <a:ext cx="9053312" cy="1081454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4031" y="6884204"/>
            <a:ext cx="2352146" cy="52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44214" y="6884204"/>
            <a:ext cx="3192198" cy="52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4448" y="6884204"/>
            <a:ext cx="2352146" cy="52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lvl="0" eaLnBrk="1">
              <a:buNone/>
            </a:pPr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>
              <a:buNone/>
            </a:pPr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8453" y="209991"/>
            <a:ext cx="2268141" cy="654471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031" y="209991"/>
            <a:ext cx="6636411" cy="654471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>
              <a:buNone/>
            </a:pPr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>
              <a:buNone/>
            </a:pPr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884670"/>
            <a:ext cx="8694539" cy="3144614"/>
          </a:xfrm>
        </p:spPr>
        <p:txBody>
          <a:bodyPr anchor="b"/>
          <a:lstStyle>
            <a:lvl1pPr>
              <a:defRPr sz="6615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059033"/>
            <a:ext cx="8694539" cy="1653678"/>
          </a:xfrm>
        </p:spPr>
        <p:txBody>
          <a:bodyPr/>
          <a:lstStyle>
            <a:lvl1pPr marL="0" indent="0">
              <a:buNone/>
              <a:defRPr sz="2645"/>
            </a:lvl1pPr>
            <a:lvl2pPr marL="504190" indent="0">
              <a:buNone/>
              <a:defRPr sz="2205"/>
            </a:lvl2pPr>
            <a:lvl3pPr marL="1007745" indent="0">
              <a:buNone/>
              <a:defRPr sz="1985"/>
            </a:lvl3pPr>
            <a:lvl4pPr marL="1511935" indent="0">
              <a:buNone/>
              <a:defRPr sz="1765"/>
            </a:lvl4pPr>
            <a:lvl5pPr marL="2016125" indent="0">
              <a:buNone/>
              <a:defRPr sz="1765"/>
            </a:lvl5pPr>
            <a:lvl6pPr marL="2519680" indent="0">
              <a:buNone/>
              <a:defRPr sz="1765"/>
            </a:lvl6pPr>
            <a:lvl7pPr marL="3023870" indent="0">
              <a:buNone/>
              <a:defRPr sz="1765"/>
            </a:lvl7pPr>
            <a:lvl8pPr marL="3528060" indent="0">
              <a:buNone/>
              <a:defRPr sz="1765"/>
            </a:lvl8pPr>
            <a:lvl9pPr marL="4031615" indent="0">
              <a:buNone/>
              <a:defRPr sz="176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>
              <a:buNone/>
            </a:pPr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031" y="1294944"/>
            <a:ext cx="4452276" cy="545976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1294944"/>
            <a:ext cx="4452276" cy="545976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>
              <a:buNone/>
            </a:pPr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794" y="402483"/>
            <a:ext cx="8694539" cy="14611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794" y="1853171"/>
            <a:ext cx="4265014" cy="908210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4190" indent="0">
              <a:buNone/>
              <a:defRPr sz="2205" b="1"/>
            </a:lvl2pPr>
            <a:lvl3pPr marL="1007745" indent="0">
              <a:buNone/>
              <a:defRPr sz="1985" b="1"/>
            </a:lvl3pPr>
            <a:lvl4pPr marL="1511935" indent="0">
              <a:buNone/>
              <a:defRPr sz="1765" b="1"/>
            </a:lvl4pPr>
            <a:lvl5pPr marL="2016125" indent="0">
              <a:buNone/>
              <a:defRPr sz="1765" b="1"/>
            </a:lvl5pPr>
            <a:lvl6pPr marL="2519680" indent="0">
              <a:buNone/>
              <a:defRPr sz="1765" b="1"/>
            </a:lvl6pPr>
            <a:lvl7pPr marL="3023870" indent="0">
              <a:buNone/>
              <a:defRPr sz="1765" b="1"/>
            </a:lvl7pPr>
            <a:lvl8pPr marL="3528060" indent="0">
              <a:buNone/>
              <a:defRPr sz="1765" b="1"/>
            </a:lvl8pPr>
            <a:lvl9pPr marL="4031615" indent="0">
              <a:buNone/>
              <a:defRPr sz="1765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794" y="2761381"/>
            <a:ext cx="4265014" cy="40615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6" y="1853171"/>
            <a:ext cx="4286016" cy="908210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4190" indent="0">
              <a:buNone/>
              <a:defRPr sz="2205" b="1"/>
            </a:lvl2pPr>
            <a:lvl3pPr marL="1007745" indent="0">
              <a:buNone/>
              <a:defRPr sz="1985" b="1"/>
            </a:lvl3pPr>
            <a:lvl4pPr marL="1511935" indent="0">
              <a:buNone/>
              <a:defRPr sz="1765" b="1"/>
            </a:lvl4pPr>
            <a:lvl5pPr marL="2016125" indent="0">
              <a:buNone/>
              <a:defRPr sz="1765" b="1"/>
            </a:lvl5pPr>
            <a:lvl6pPr marL="2519680" indent="0">
              <a:buNone/>
              <a:defRPr sz="1765" b="1"/>
            </a:lvl6pPr>
            <a:lvl7pPr marL="3023870" indent="0">
              <a:buNone/>
              <a:defRPr sz="1765" b="1"/>
            </a:lvl7pPr>
            <a:lvl8pPr marL="3528060" indent="0">
              <a:buNone/>
              <a:defRPr sz="1765" b="1"/>
            </a:lvl8pPr>
            <a:lvl9pPr marL="4031615" indent="0">
              <a:buNone/>
              <a:defRPr sz="1765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6" y="2761381"/>
            <a:ext cx="4286016" cy="40615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>
              <a:buNone/>
            </a:pPr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>
              <a:buNone/>
            </a:pPr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>
              <a:buNone/>
            </a:pPr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794" y="503978"/>
            <a:ext cx="3251702" cy="1763924"/>
          </a:xfrm>
        </p:spPr>
        <p:txBody>
          <a:bodyPr anchor="b"/>
          <a:lstStyle>
            <a:lvl1pPr>
              <a:defRPr sz="3525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016" y="1088453"/>
            <a:ext cx="5103316" cy="5372269"/>
          </a:xfrm>
        </p:spPr>
        <p:txBody>
          <a:bodyPr/>
          <a:lstStyle>
            <a:lvl1pPr>
              <a:defRPr sz="3525"/>
            </a:lvl1pPr>
            <a:lvl2pPr>
              <a:defRPr sz="3085"/>
            </a:lvl2pPr>
            <a:lvl3pPr>
              <a:defRPr sz="2645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794" y="2267903"/>
            <a:ext cx="3251702" cy="4201570"/>
          </a:xfrm>
        </p:spPr>
        <p:txBody>
          <a:bodyPr/>
          <a:lstStyle>
            <a:lvl1pPr marL="0" indent="0">
              <a:buNone/>
              <a:defRPr sz="1765"/>
            </a:lvl1pPr>
            <a:lvl2pPr marL="504190" indent="0">
              <a:buNone/>
              <a:defRPr sz="1545"/>
            </a:lvl2pPr>
            <a:lvl3pPr marL="1007745" indent="0">
              <a:buNone/>
              <a:defRPr sz="1325"/>
            </a:lvl3pPr>
            <a:lvl4pPr marL="1511935" indent="0">
              <a:buNone/>
              <a:defRPr sz="1100"/>
            </a:lvl4pPr>
            <a:lvl5pPr marL="2016125" indent="0">
              <a:buNone/>
              <a:defRPr sz="1100"/>
            </a:lvl5pPr>
            <a:lvl6pPr marL="2519680" indent="0">
              <a:buNone/>
              <a:defRPr sz="1100"/>
            </a:lvl6pPr>
            <a:lvl7pPr marL="3023870" indent="0">
              <a:buNone/>
              <a:defRPr sz="1100"/>
            </a:lvl7pPr>
            <a:lvl8pPr marL="3528060" indent="0">
              <a:buNone/>
              <a:defRPr sz="1100"/>
            </a:lvl8pPr>
            <a:lvl9pPr marL="4031615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>
              <a:buNone/>
            </a:pPr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794" y="503978"/>
            <a:ext cx="3251702" cy="1763924"/>
          </a:xfrm>
        </p:spPr>
        <p:txBody>
          <a:bodyPr anchor="b"/>
          <a:lstStyle>
            <a:lvl1pPr>
              <a:defRPr sz="3525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86016" y="1088453"/>
            <a:ext cx="5103316" cy="5372269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525"/>
            </a:lvl1pPr>
            <a:lvl2pPr marL="504190" indent="0">
              <a:buNone/>
              <a:defRPr sz="3085"/>
            </a:lvl2pPr>
            <a:lvl3pPr marL="1007745" indent="0">
              <a:buNone/>
              <a:defRPr sz="2645"/>
            </a:lvl3pPr>
            <a:lvl4pPr marL="1511935" indent="0">
              <a:buNone/>
              <a:defRPr sz="2205"/>
            </a:lvl4pPr>
            <a:lvl5pPr marL="2016125" indent="0">
              <a:buNone/>
              <a:defRPr sz="2205"/>
            </a:lvl5pPr>
            <a:lvl6pPr marL="2519680" indent="0">
              <a:buNone/>
              <a:defRPr sz="2205"/>
            </a:lvl6pPr>
            <a:lvl7pPr marL="3023870" indent="0">
              <a:buNone/>
              <a:defRPr sz="2205"/>
            </a:lvl7pPr>
            <a:lvl8pPr marL="3528060" indent="0">
              <a:buNone/>
              <a:defRPr sz="2205"/>
            </a:lvl8pPr>
            <a:lvl9pPr marL="4031615" indent="0">
              <a:buNone/>
              <a:defRPr sz="2205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794" y="2267903"/>
            <a:ext cx="3251702" cy="4201570"/>
          </a:xfrm>
        </p:spPr>
        <p:txBody>
          <a:bodyPr/>
          <a:lstStyle>
            <a:lvl1pPr marL="0" indent="0">
              <a:buNone/>
              <a:defRPr sz="1765"/>
            </a:lvl1pPr>
            <a:lvl2pPr marL="504190" indent="0">
              <a:buNone/>
              <a:defRPr sz="1545"/>
            </a:lvl2pPr>
            <a:lvl3pPr marL="1007745" indent="0">
              <a:buNone/>
              <a:defRPr sz="1325"/>
            </a:lvl3pPr>
            <a:lvl4pPr marL="1511935" indent="0">
              <a:buNone/>
              <a:defRPr sz="1100"/>
            </a:lvl4pPr>
            <a:lvl5pPr marL="2016125" indent="0">
              <a:buNone/>
              <a:defRPr sz="1100"/>
            </a:lvl5pPr>
            <a:lvl6pPr marL="2519680" indent="0">
              <a:buNone/>
              <a:defRPr sz="1100"/>
            </a:lvl6pPr>
            <a:lvl7pPr marL="3023870" indent="0">
              <a:buNone/>
              <a:defRPr sz="1100"/>
            </a:lvl7pPr>
            <a:lvl8pPr marL="3528060" indent="0">
              <a:buNone/>
              <a:defRPr sz="1100"/>
            </a:lvl8pPr>
            <a:lvl9pPr marL="4031615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>
              <a:buNone/>
            </a:pPr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504031" y="209991"/>
            <a:ext cx="9072563" cy="64222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504031" y="1294944"/>
            <a:ext cx="9072563" cy="545976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4031" y="6884204"/>
            <a:ext cx="2352146" cy="524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545"/>
            </a:lvl1pPr>
          </a:lstStyle>
          <a:p>
            <a:pPr marL="0" marR="0" lvl="0" indent="0" algn="l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44214" y="6884204"/>
            <a:ext cx="3192198" cy="524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545"/>
            </a:lvl1pPr>
          </a:lstStyle>
          <a:p>
            <a:pPr marL="0" marR="0" lvl="0" indent="0" algn="ctr" defTabSz="44767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 Unicode MS" panose="020B0604020202020204" charset="-122"/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4448" y="6884204"/>
            <a:ext cx="2352146" cy="524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545"/>
            </a:lvl1pPr>
          </a:lstStyle>
          <a:p>
            <a:pPr lvl="0" eaLnBrk="1">
              <a:buNone/>
            </a:pPr>
            <a:fld id="{9A0DB2DC-4C9A-4742-B13C-FB6460FD3503}" type="slidenum">
              <a:rPr lang="ru-RU" altLang="x-none" dirty="0">
                <a:latin typeface="Arial" panose="020B0604020202020204" pitchFamily="34" charset="0"/>
              </a:rPr>
            </a:fld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97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77825" indent="-377825" algn="l" rtl="0" fontAlgn="base">
        <a:spcBef>
          <a:spcPct val="22000"/>
        </a:spcBef>
        <a:spcAft>
          <a:spcPct val="0"/>
        </a:spcAft>
        <a:buChar char="•"/>
        <a:defRPr sz="3525" kern="1200">
          <a:solidFill>
            <a:schemeClr val="tx1"/>
          </a:solidFill>
          <a:latin typeface="+mn-lt"/>
          <a:ea typeface="+mn-ea"/>
          <a:cs typeface="+mn-cs"/>
        </a:defRPr>
      </a:lvl1pPr>
      <a:lvl2pPr marL="819150" indent="-314960" algn="l" rtl="0" fontAlgn="base">
        <a:spcBef>
          <a:spcPct val="22000"/>
        </a:spcBef>
        <a:spcAft>
          <a:spcPct val="0"/>
        </a:spcAft>
        <a:buChar char="–"/>
        <a:defRPr sz="3085" kern="1200">
          <a:solidFill>
            <a:schemeClr val="tx1"/>
          </a:solidFill>
          <a:latin typeface="+mn-lt"/>
          <a:ea typeface="+mn-ea"/>
          <a:cs typeface="+mn-cs"/>
        </a:defRPr>
      </a:lvl2pPr>
      <a:lvl3pPr marL="1259840" indent="-252095" algn="l" rtl="0" fontAlgn="base">
        <a:spcBef>
          <a:spcPct val="22000"/>
        </a:spcBef>
        <a:spcAft>
          <a:spcPct val="0"/>
        </a:spcAft>
        <a:buChar char="•"/>
        <a:defRPr sz="2645" kern="1200">
          <a:solidFill>
            <a:schemeClr val="tx1"/>
          </a:solidFill>
          <a:latin typeface="+mn-lt"/>
          <a:ea typeface="+mn-ea"/>
          <a:cs typeface="+mn-cs"/>
        </a:defRPr>
      </a:lvl3pPr>
      <a:lvl4pPr marL="1764030" indent="-252095" algn="l" rtl="0" fontAlgn="base">
        <a:spcBef>
          <a:spcPct val="22000"/>
        </a:spcBef>
        <a:spcAft>
          <a:spcPct val="0"/>
        </a:spcAft>
        <a:buChar char="–"/>
        <a:defRPr sz="2205" kern="1200">
          <a:solidFill>
            <a:schemeClr val="tx1"/>
          </a:solidFill>
          <a:latin typeface="+mn-lt"/>
          <a:ea typeface="+mn-ea"/>
          <a:cs typeface="+mn-cs"/>
        </a:defRPr>
      </a:lvl4pPr>
      <a:lvl5pPr marL="2268220" indent="-252095" algn="l" rtl="0" fontAlgn="base">
        <a:spcBef>
          <a:spcPct val="22000"/>
        </a:spcBef>
        <a:spcAft>
          <a:spcPct val="0"/>
        </a:spcAft>
        <a:buChar char="»"/>
        <a:defRPr sz="2205" kern="1200">
          <a:solidFill>
            <a:schemeClr val="tx1"/>
          </a:solidFill>
          <a:latin typeface="+mn-lt"/>
          <a:ea typeface="+mn-ea"/>
          <a:cs typeface="+mn-cs"/>
        </a:defRPr>
      </a:lvl5pPr>
      <a:lvl6pPr marL="277177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596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15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1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19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774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193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12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1968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387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06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161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503238" y="303213"/>
            <a:ext cx="9074150" cy="6691312"/>
          </a:xfrm>
          <a:ln/>
        </p:spPr>
        <p:txBody>
          <a:bodyPr vert="horz" wrap="square" lIns="100761" tIns="50382" rIns="100761" bIns="50382" anchor="ctr" anchorCtr="0"/>
          <a:p>
            <a:pPr algn="l" eaLnBrk="1" hangingPunct="1"/>
            <a:r>
              <a:rPr lang="ru-RU" altLang="x-none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                         </a:t>
            </a:r>
            <a:br>
              <a:rPr lang="ru-RU" altLang="x-none" b="1" i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altLang="x-none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            </a:t>
            </a:r>
            <a:r>
              <a:rPr lang="ru-RU" altLang="x-none" sz="6600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Как поделить один апельсин на </a:t>
            </a:r>
            <a:br>
              <a:rPr lang="ru-RU" altLang="x-none" sz="6600" b="1" i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altLang="x-none" sz="6600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весь     </a:t>
            </a:r>
            <a:br>
              <a:rPr lang="ru-RU" altLang="x-none" sz="6600" b="1" i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altLang="x-none" sz="6600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класс?</a:t>
            </a:r>
            <a:br>
              <a:rPr lang="ru-RU" altLang="x-none" b="1" i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br>
              <a:rPr lang="ru-RU" altLang="x-none" b="1" i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ru-RU" altLang="x-none" b="1" i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205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5075" y="3922713"/>
            <a:ext cx="3368675" cy="2786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38" y="279400"/>
            <a:ext cx="2143125" cy="2143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1" name="Rectangle 1"/>
          <p:cNvSpPr>
            <a:spLocks noGrp="1" noChangeArrowheads="1"/>
          </p:cNvSpPr>
          <p:nvPr>
            <p:ph type="title"/>
          </p:nvPr>
        </p:nvSpPr>
        <p:spPr>
          <a:xfrm>
            <a:off x="254000" y="279400"/>
            <a:ext cx="9501188" cy="6929438"/>
          </a:xfrm>
        </p:spPr>
        <p:txBody>
          <a:bodyPr vert="horz" wrap="square" lIns="100761" tIns="31742" rIns="100761" bIns="50382" numCol="1" rtlCol="0" anchor="ctr" anchorCtr="0" compatLnSpc="1"/>
          <a:p>
            <a:pPr defTabSz="1006475" eaLnBrk="1" hangingPunct="1">
              <a:tabLst>
                <a:tab pos="722630" algn="l"/>
                <a:tab pos="1446530" algn="l"/>
                <a:tab pos="2170430" algn="l"/>
                <a:tab pos="2894330" algn="l"/>
                <a:tab pos="3618230" algn="l"/>
                <a:tab pos="4342130" algn="l"/>
                <a:tab pos="5066030" algn="l"/>
                <a:tab pos="5788025" algn="l"/>
                <a:tab pos="6511925" algn="l"/>
                <a:tab pos="7235825" algn="l"/>
                <a:tab pos="7959725" algn="l"/>
                <a:tab pos="8683625" algn="l"/>
              </a:tabLst>
            </a:pPr>
            <a:r>
              <a:rPr lang="en-US" altLang="x-none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показывает число под чертой?</a:t>
            </a:r>
            <a:br>
              <a:rPr lang="ru-RU" altLang="x-none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x-none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altLang="x-none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4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 под чертой показывает, на сколько равных частей (долей) разделили одно целое или единицу.      - целое разделили на 5 равных частей (долей).</a:t>
            </a:r>
            <a:br>
              <a:rPr lang="ru-RU" altLang="x-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x-none" b="1" i="1" dirty="0">
              <a:solidFill>
                <a:srgbClr val="FF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1267" name="Rectangle 2"/>
          <p:cNvSpPr>
            <a:spLocks noGrp="1"/>
          </p:cNvSpPr>
          <p:nvPr>
            <p:ph idx="1"/>
          </p:nvPr>
        </p:nvSpPr>
        <p:spPr>
          <a:xfrm>
            <a:off x="503238" y="6621463"/>
            <a:ext cx="9070975" cy="46037"/>
          </a:xfrm>
          <a:ln/>
        </p:spPr>
        <p:txBody>
          <a:bodyPr vert="horz" wrap="square" lIns="100761" tIns="50382" rIns="100761" bIns="50382" anchor="t" anchorCtr="0"/>
          <a:p>
            <a:pPr eaLnBrk="1" hangingPunct="1"/>
            <a:endParaRPr lang="ru-RU" altLang="x-none" dirty="0"/>
          </a:p>
        </p:txBody>
      </p:sp>
      <p:pic>
        <p:nvPicPr>
          <p:cNvPr id="11268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68938" y="4351338"/>
            <a:ext cx="685800" cy="1047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136525"/>
            <a:ext cx="9074150" cy="6858000"/>
          </a:xfrm>
        </p:spPr>
        <p:txBody>
          <a:bodyPr vert="horz" wrap="square" lIns="100761" tIns="50382" rIns="100761" bIns="50382" numCol="1" rtlCol="0" anchor="ctr" anchorCtr="0" compatLnSpc="1"/>
          <a:p>
            <a:pPr algn="r" eaLnBrk="1" hangingPunct="1"/>
            <a:br>
              <a:rPr lang="ru-RU" altLang="x-none" sz="40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48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ФИЗКУЛЬТМИНУТКА</a:t>
            </a:r>
            <a:br>
              <a:rPr lang="ru-RU" altLang="x-none" sz="48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altLang="x-none" sz="48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Одолела нас дремота, </a:t>
            </a:r>
            <a:br>
              <a:rPr lang="ru-RU" altLang="x-none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Шевельнуться неохота</a:t>
            </a:r>
            <a:br>
              <a:rPr lang="ru-RU" altLang="x-none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Ну-ка делайте со мною </a:t>
            </a:r>
            <a:br>
              <a:rPr lang="ru-RU" altLang="x-none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такое:</a:t>
            </a:r>
            <a:br>
              <a:rPr lang="ru-RU" altLang="x-none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 – поднялись, потянулись,</a:t>
            </a:r>
            <a:br>
              <a:rPr lang="ru-RU" altLang="x-none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 – нагнулись, разогнулись,</a:t>
            </a:r>
            <a:br>
              <a:rPr lang="ru-RU" altLang="x-none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 – в ладоши три хлопка</a:t>
            </a:r>
            <a:br>
              <a:rPr lang="ru-RU" altLang="x-none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Головою три кивка.</a:t>
            </a:r>
            <a:br>
              <a:rPr lang="ru-RU" altLang="x-none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x-none" sz="4400" b="1" i="1" dirty="0">
              <a:solidFill>
                <a:srgbClr val="17375E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539750" y="993775"/>
            <a:ext cx="9072563" cy="71438"/>
          </a:xfrm>
          <a:ln/>
        </p:spPr>
        <p:txBody>
          <a:bodyPr vert="horz" wrap="square" lIns="100761" tIns="50382" rIns="100761" bIns="50382" anchor="t" anchorCtr="0"/>
          <a:p>
            <a:pPr algn="ctr" eaLnBrk="1" hangingPunct="1">
              <a:buNone/>
            </a:pPr>
            <a:r>
              <a:rPr lang="ru-RU" altLang="x-none" sz="4000" dirty="0"/>
              <a:t> </a:t>
            </a:r>
            <a:endParaRPr lang="ru-RU" altLang="x-none" sz="4000" dirty="0"/>
          </a:p>
          <a:p>
            <a:pPr algn="ctr" eaLnBrk="1" hangingPunct="1"/>
            <a:endParaRPr lang="ru-RU" altLang="x-none" sz="4000" dirty="0"/>
          </a:p>
        </p:txBody>
      </p:sp>
      <p:pic>
        <p:nvPicPr>
          <p:cNvPr id="12292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6875" y="350838"/>
            <a:ext cx="2571750" cy="3429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350838"/>
            <a:ext cx="9074150" cy="6834188"/>
          </a:xfrm>
        </p:spPr>
        <p:txBody>
          <a:bodyPr vert="horz" wrap="square" lIns="100761" tIns="50382" rIns="100761" bIns="50382" numCol="1" rtlCol="0" anchor="ctr" anchorCtr="0" compatLnSpc="1"/>
          <a:p>
            <a:pPr algn="l" eaLnBrk="1" hangingPunct="1"/>
            <a:br>
              <a:rPr lang="ru-RU" altLang="x-none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ПОЛОВИНА – </a:t>
            </a:r>
            <a:br>
              <a:rPr lang="ru-RU" altLang="x-none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altLang="x-none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altLang="x-none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ТРЕТЬ – </a:t>
            </a:r>
            <a:br>
              <a:rPr lang="ru-RU" altLang="x-none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altLang="x-none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altLang="x-none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ЧЕТВЕРТЬ – </a:t>
            </a:r>
            <a:br>
              <a:rPr lang="ru-RU" altLang="x-none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altLang="x-none" sz="4400" dirty="0"/>
            </a:br>
            <a:endParaRPr lang="ru-RU" altLang="x-none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238" y="6637338"/>
            <a:ext cx="9074150" cy="115888"/>
          </a:xfrm>
        </p:spPr>
        <p:txBody>
          <a:bodyPr vert="horz" wrap="square" lIns="100761" tIns="50382" rIns="100761" bIns="50382" numCol="1" rtlCol="0" anchor="t" anchorCtr="0" compatLnSpc="1">
            <a:normAutofit fontScale="25000" lnSpcReduction="20000"/>
          </a:bodyPr>
          <a:lstStyle/>
          <a:p>
            <a:pPr marL="377825" marR="0" lvl="0" indent="-377825" algn="l" defTabSz="10077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31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9125" y="350838"/>
            <a:ext cx="2543175" cy="180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7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4875" y="4208463"/>
            <a:ext cx="2114550" cy="2162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8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3438" y="2279650"/>
            <a:ext cx="2466975" cy="1847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9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0" y="422275"/>
            <a:ext cx="1290638" cy="1714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20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6000" y="2636838"/>
            <a:ext cx="1000125" cy="1746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21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1688" y="4979988"/>
            <a:ext cx="1071562" cy="15859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82563" y="303213"/>
            <a:ext cx="9394825" cy="6477000"/>
          </a:xfrm>
          <a:ln/>
        </p:spPr>
        <p:txBody>
          <a:bodyPr vert="horz" wrap="square" lIns="100761" tIns="50382" rIns="100761" bIns="50382" anchor="ctr" anchorCtr="0"/>
          <a:p>
            <a:pPr eaLnBrk="1" hangingPunct="1"/>
            <a:r>
              <a:rPr lang="ru-RU" altLang="x-none" dirty="0">
                <a:solidFill>
                  <a:srgbClr val="FF0000"/>
                </a:solidFill>
                <a:latin typeface="Arial Black" panose="020B0A04020102020204" pitchFamily="34" charset="0"/>
              </a:rPr>
              <a:t>         - одна седьмая;</a:t>
            </a:r>
            <a:br>
              <a:rPr lang="ru-RU" altLang="x-none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altLang="x-none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br>
              <a:rPr lang="ru-RU" altLang="x-none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br>
              <a:rPr lang="ru-RU" altLang="x-none" dirty="0"/>
            </a:br>
            <a:r>
              <a:rPr lang="ru-RU" altLang="x-none" dirty="0"/>
              <a:t>          </a:t>
            </a:r>
            <a:r>
              <a:rPr lang="ru-RU" altLang="x-none" dirty="0">
                <a:solidFill>
                  <a:srgbClr val="FF0000"/>
                </a:solidFill>
                <a:latin typeface="Arial Black" panose="020B0A04020102020204" pitchFamily="34" charset="0"/>
              </a:rPr>
              <a:t>- одна девятая;</a:t>
            </a:r>
            <a:br>
              <a:rPr lang="ru-RU" altLang="x-none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br>
              <a:rPr lang="ru-RU" altLang="x-none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altLang="x-none" dirty="0">
                <a:solidFill>
                  <a:srgbClr val="FF0000"/>
                </a:solidFill>
                <a:latin typeface="Arial Black" panose="020B0A04020102020204" pitchFamily="34" charset="0"/>
              </a:rPr>
              <a:t>       - одна восемнадцатая</a:t>
            </a:r>
            <a:endParaRPr lang="ru-RU" altLang="x-none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238" y="6637338"/>
            <a:ext cx="9074150" cy="115888"/>
          </a:xfrm>
        </p:spPr>
        <p:txBody>
          <a:bodyPr vert="horz" wrap="square" lIns="100761" tIns="50382" rIns="100761" bIns="50382" numCol="1" rtlCol="0" anchor="t" anchorCtr="0" compatLnSpc="1">
            <a:normAutofit fontScale="25000" lnSpcReduction="20000"/>
          </a:bodyPr>
          <a:lstStyle/>
          <a:p>
            <a:pPr marL="377825" marR="0" lvl="0" indent="-377825" algn="l" defTabSz="10077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340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9875" y="776288"/>
            <a:ext cx="1428750" cy="2003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1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875" y="3065463"/>
            <a:ext cx="1376363" cy="17859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2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438" y="4637088"/>
            <a:ext cx="1389062" cy="17859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254000" y="303213"/>
            <a:ext cx="9323388" cy="5762625"/>
          </a:xfrm>
        </p:spPr>
        <p:txBody>
          <a:bodyPr vert="horz" wrap="square" lIns="100761" tIns="50382" rIns="100761" bIns="50382" numCol="1" anchor="ctr" anchorCtr="0" compatLnSpc="1"/>
          <a:lstStyle/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Что такое        ? – Дробь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(одна или      несколько равных долей)</a:t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Числитель                      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 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дроби </a:t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Черта дроби</a:t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Знаменатель </a:t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     дроби</a:t>
            </a:r>
            <a:br>
              <a:rPr kumimoji="0" lang="ru-RU" sz="4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br>
              <a:rPr kumimoji="0" lang="ru-RU" sz="4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br>
              <a:rPr kumimoji="0" lang="ru-RU" sz="4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endParaRPr kumimoji="0" lang="ru-RU" sz="49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238" y="6637338"/>
            <a:ext cx="9074150" cy="115888"/>
          </a:xfrm>
        </p:spPr>
        <p:txBody>
          <a:bodyPr vert="horz" wrap="square" lIns="100761" tIns="50382" rIns="100761" bIns="50382" numCol="1" rtlCol="0" anchor="t" anchorCtr="0" compatLnSpc="1">
            <a:normAutofit fontScale="25000" lnSpcReduction="20000"/>
          </a:bodyPr>
          <a:lstStyle/>
          <a:p>
            <a:pPr marL="377825" marR="0" lvl="0" indent="-377825" algn="l" defTabSz="10077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364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25750" y="4565650"/>
            <a:ext cx="4029075" cy="2500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5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188" y="93663"/>
            <a:ext cx="657225" cy="971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6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8750" y="1565275"/>
            <a:ext cx="1714500" cy="29289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7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6125" y="1636713"/>
            <a:ext cx="3629025" cy="11001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8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563" y="3208338"/>
            <a:ext cx="3500437" cy="11160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503238" y="303213"/>
            <a:ext cx="9074150" cy="6691312"/>
          </a:xfrm>
          <a:ln/>
        </p:spPr>
        <p:txBody>
          <a:bodyPr vert="horz" wrap="square" lIns="100761" tIns="50382" rIns="100761" bIns="50382" anchor="ctr" anchorCtr="0"/>
          <a:p>
            <a:pPr algn="l" eaLnBrk="1" hangingPunct="1"/>
            <a:r>
              <a:rPr lang="ru-RU" altLang="x-none" dirty="0">
                <a:solidFill>
                  <a:srgbClr val="FF0000"/>
                </a:solidFill>
                <a:latin typeface="Arial Black" panose="020B0A04020102020204" pitchFamily="34" charset="0"/>
              </a:rPr>
              <a:t>                </a:t>
            </a:r>
            <a:br>
              <a:rPr lang="ru-RU" altLang="x-none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altLang="x-none" dirty="0">
                <a:solidFill>
                  <a:srgbClr val="FF0000"/>
                </a:solidFill>
                <a:latin typeface="Arial Black" panose="020B0A04020102020204" pitchFamily="34" charset="0"/>
              </a:rPr>
              <a:t>                Дробь</a:t>
            </a:r>
            <a:br>
              <a:rPr lang="ru-RU" altLang="x-none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br>
              <a:rPr lang="ru-RU" altLang="x-none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br>
              <a:rPr lang="ru-RU" altLang="x-none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br>
              <a:rPr lang="ru-RU" altLang="x-none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altLang="x-none" sz="3600" dirty="0">
                <a:solidFill>
                  <a:srgbClr val="FF0000"/>
                </a:solidFill>
                <a:latin typeface="Arial Black" panose="020B0A04020102020204" pitchFamily="34" charset="0"/>
              </a:rPr>
              <a:t>это частное от         это одна или  </a:t>
            </a:r>
            <a:br>
              <a:rPr lang="ru-RU" altLang="x-none" sz="36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altLang="x-none" sz="3600" dirty="0">
                <a:solidFill>
                  <a:srgbClr val="FF0000"/>
                </a:solidFill>
                <a:latin typeface="Arial Black" panose="020B0A04020102020204" pitchFamily="34" charset="0"/>
              </a:rPr>
              <a:t>деления                        несколько </a:t>
            </a:r>
            <a:br>
              <a:rPr lang="ru-RU" altLang="x-none" sz="36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altLang="x-none" sz="3600" dirty="0">
                <a:solidFill>
                  <a:srgbClr val="FF0000"/>
                </a:solidFill>
                <a:latin typeface="Arial Black" panose="020B0A04020102020204" pitchFamily="34" charset="0"/>
              </a:rPr>
              <a:t>натуральных           равных долей</a:t>
            </a:r>
            <a:br>
              <a:rPr lang="ru-RU" altLang="x-none" sz="36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altLang="x-none" sz="3600" dirty="0">
                <a:solidFill>
                  <a:srgbClr val="FF0000"/>
                </a:solidFill>
                <a:latin typeface="Arial Black" panose="020B0A04020102020204" pitchFamily="34" charset="0"/>
              </a:rPr>
              <a:t>чисел</a:t>
            </a:r>
            <a:br>
              <a:rPr lang="ru-RU" altLang="x-none" sz="36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br>
              <a:rPr lang="ru-RU" altLang="x-none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br>
              <a:rPr lang="ru-RU" altLang="x-none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ru-RU" altLang="x-none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238" y="6637338"/>
            <a:ext cx="9074150" cy="115888"/>
          </a:xfrm>
        </p:spPr>
        <p:txBody>
          <a:bodyPr vert="horz" wrap="square" lIns="100761" tIns="50382" rIns="100761" bIns="50382" numCol="1" rtlCol="0" anchor="t" anchorCtr="0" compatLnSpc="1">
            <a:normAutofit fontScale="25000" lnSpcReduction="20000"/>
          </a:bodyPr>
          <a:lstStyle/>
          <a:p>
            <a:pPr marL="377825" marR="0" lvl="0" indent="-377825" algn="l" defTabSz="10077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2004219" y="1386681"/>
            <a:ext cx="2000250" cy="1643063"/>
          </a:xfrm>
          <a:prstGeom prst="straightConnector1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H="1">
            <a:off x="5611813" y="1422400"/>
            <a:ext cx="2143125" cy="1571625"/>
          </a:xfrm>
          <a:prstGeom prst="straightConnector1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503238" y="303213"/>
            <a:ext cx="9074150" cy="6691313"/>
          </a:xfrm>
        </p:spPr>
        <p:txBody>
          <a:bodyPr vert="horz" wrap="square" lIns="100761" tIns="50382" rIns="100761" bIns="50382" numCol="1" anchor="ctr" anchorCtr="0" compatLnSpc="1"/>
          <a:lstStyle/>
          <a:p>
            <a:pPr marL="0" marR="0" lvl="0" indent="0" algn="ctr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b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</a:t>
            </a:r>
            <a: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- одна сорок пятая;</a:t>
            </a:r>
            <a:b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b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       </a:t>
            </a:r>
            <a: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- </a:t>
            </a: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три тридцать четвертых ;</a:t>
            </a:r>
            <a:b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b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- одна восьмая; </a:t>
            </a:r>
            <a:b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b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      </a:t>
            </a: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- шестнадцать семнадцатых;</a:t>
            </a:r>
            <a:b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b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           - девять сотых. </a:t>
            </a:r>
            <a:b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endParaRPr kumimoji="0" lang="ru-RU" sz="49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238" y="6637338"/>
            <a:ext cx="9074150" cy="115888"/>
          </a:xfrm>
        </p:spPr>
        <p:txBody>
          <a:bodyPr vert="horz" wrap="square" lIns="100761" tIns="50382" rIns="100761" bIns="50382" numCol="1" rtlCol="0" anchor="t" anchorCtr="0" compatLnSpc="1">
            <a:normAutofit fontScale="25000" lnSpcReduction="20000"/>
          </a:bodyPr>
          <a:lstStyle/>
          <a:p>
            <a:pPr marL="377825" marR="0" lvl="0" indent="-377825" algn="l" defTabSz="10077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412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9238" y="65088"/>
            <a:ext cx="1306512" cy="1428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3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1636713"/>
            <a:ext cx="1081088" cy="1530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4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625" y="2922588"/>
            <a:ext cx="1009650" cy="1643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5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188" y="4565650"/>
            <a:ext cx="1217612" cy="14335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6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2813" y="6065838"/>
            <a:ext cx="1165225" cy="1285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303213"/>
            <a:ext cx="9074150" cy="6619875"/>
          </a:xfrm>
        </p:spPr>
        <p:txBody>
          <a:bodyPr vert="horz" wrap="square" lIns="100761" tIns="50382" rIns="100761" bIns="50382" numCol="1" anchor="ctr" anchorCtr="0" compatLnSpc="1"/>
          <a:lstStyle/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           Работа в парах</a:t>
            </a:r>
            <a:b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         </a:t>
            </a:r>
            <a: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- </a:t>
            </a:r>
            <a:r>
              <a:rPr kumimoji="0" lang="ru-RU" sz="3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три восьмых, единицу        </a:t>
            </a:r>
            <a:br>
              <a:rPr kumimoji="0" lang="ru-RU" sz="3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br>
              <a:rPr kumimoji="0" lang="ru-RU" sz="3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3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поделили на 8 частей и взяли     3  части.</a:t>
            </a:r>
            <a:b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b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b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b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endParaRPr kumimoji="0" lang="ru-RU" sz="49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503238" y="6637338"/>
            <a:ext cx="9074150" cy="115887"/>
          </a:xfrm>
          <a:ln/>
        </p:spPr>
        <p:txBody>
          <a:bodyPr vert="horz" wrap="square" lIns="100761" tIns="50382" rIns="100761" bIns="50382" anchor="t" anchorCtr="0"/>
          <a:p>
            <a:pPr eaLnBrk="1" hangingPunct="1"/>
            <a:endParaRPr lang="ru-RU" altLang="x-none" dirty="0"/>
          </a:p>
        </p:txBody>
      </p:sp>
      <p:pic>
        <p:nvPicPr>
          <p:cNvPr id="1843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4125" y="922338"/>
            <a:ext cx="1071563" cy="16906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7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173538"/>
            <a:ext cx="1285875" cy="18208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8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1438" y="4170363"/>
            <a:ext cx="1071562" cy="1752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9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7375" y="4137025"/>
            <a:ext cx="1285875" cy="2028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40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1875" y="3994150"/>
            <a:ext cx="1500188" cy="2428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41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9250" y="4137025"/>
            <a:ext cx="1357313" cy="19288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303213"/>
            <a:ext cx="9074150" cy="6762750"/>
          </a:xfrm>
        </p:spPr>
        <p:txBody>
          <a:bodyPr vert="horz" wrap="square" lIns="100761" tIns="50382" rIns="100761" bIns="50382" numCol="1" anchor="ctr" anchorCtr="0" compatLnSpc="1"/>
          <a:lstStyle/>
          <a:p>
            <a:pPr marL="0" marR="0" lvl="0" indent="0" algn="l" defTabSz="10064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   Гимнастика для глаз</a:t>
            </a:r>
            <a:b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1.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Крепко закройте глаза на 3 – 5 секунд, затем откройте на 3 – 5 секунд (3 раза).</a:t>
            </a:r>
            <a:b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2.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Быстро поморгайте глазами (10 – 15 секунд).</a:t>
            </a:r>
            <a:b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3.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Посмотрите вправо, влево, вверх, вниз (1-3 раза).</a:t>
            </a:r>
            <a:b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4. 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Выполните круговые </a:t>
            </a:r>
            <a:b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движения глазами по 2 – 3 </a:t>
            </a:r>
            <a:b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раза в каждую сторону. </a:t>
            </a:r>
            <a:b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5. 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Выполните движения глазами по восьмерке.</a:t>
            </a:r>
            <a:b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6.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Закройте глаза и помассируйте веки в течение минуты легкими круговыми движениями.</a:t>
            </a:r>
            <a:b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9459" name="Содержимое 6"/>
          <p:cNvSpPr>
            <a:spLocks noGrp="1"/>
          </p:cNvSpPr>
          <p:nvPr>
            <p:ph idx="1"/>
          </p:nvPr>
        </p:nvSpPr>
        <p:spPr>
          <a:xfrm flipV="1">
            <a:off x="503238" y="6753225"/>
            <a:ext cx="9074150" cy="46038"/>
          </a:xfrm>
          <a:ln/>
        </p:spPr>
        <p:txBody>
          <a:bodyPr vert="horz" wrap="square" lIns="100761" tIns="50382" rIns="100761" bIns="50382" anchor="t" anchorCtr="0"/>
          <a:p>
            <a:endParaRPr lang="ru-RU" altLang="x-none" dirty="0"/>
          </a:p>
        </p:txBody>
      </p:sp>
      <p:pic>
        <p:nvPicPr>
          <p:cNvPr id="19460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69000" y="2922588"/>
            <a:ext cx="1752600" cy="1857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708025"/>
            <a:ext cx="9074150" cy="6643688"/>
          </a:xfrm>
        </p:spPr>
        <p:txBody>
          <a:bodyPr vert="horz" wrap="square" lIns="100761" tIns="50382" rIns="100761" bIns="50382" numCol="1" rtlCol="0" anchor="ctr" anchorCtr="0" compatLnSpc="1"/>
          <a:p>
            <a:pPr algn="l" eaLnBrk="1" hangingPunct="1"/>
            <a:r>
              <a:rPr lang="ru-RU" altLang="x-none" sz="4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Корабль </a:t>
            </a:r>
            <a:r>
              <a:rPr lang="ru-RU" altLang="x-none" sz="2800" b="1" i="1" dirty="0">
                <a:solidFill>
                  <a:srgbClr val="7793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(работа в группах)</a:t>
            </a:r>
            <a:r>
              <a:rPr lang="ru-RU" altLang="x-none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ru-RU" altLang="x-none" sz="3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3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ru-RU" altLang="x-none" sz="28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Прямоугольник, поделить на 8 равных частей – взять из них 6 долей (6/8). </a:t>
            </a:r>
            <a:r>
              <a:rPr lang="ru-RU" altLang="x-none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корпус корабля.</a:t>
            </a:r>
            <a:br>
              <a:rPr lang="ru-RU" altLang="x-none" sz="28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ru-RU" altLang="x-none" sz="28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Прямоугольник, поделить на 4 части – взять из них 2 доли (2/4). </a:t>
            </a:r>
            <a:r>
              <a:rPr lang="ru-RU" altLang="x-none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мачта.</a:t>
            </a:r>
            <a:br>
              <a:rPr lang="ru-RU" altLang="x-none" sz="28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ru-RU" altLang="x-none" sz="28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круга, поделить на половинки – взять из них 3 доли (3/2). </a:t>
            </a:r>
            <a:r>
              <a:rPr lang="ru-RU" altLang="x-none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паруса.</a:t>
            </a:r>
            <a:br>
              <a:rPr lang="ru-RU" altLang="x-none" sz="28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r>
              <a:rPr lang="ru-RU" altLang="x-none" sz="28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 квадрат поделить на два треугольника. </a:t>
            </a:r>
            <a:r>
              <a:rPr lang="ru-RU" altLang="x-none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встречный парус.</a:t>
            </a:r>
            <a:r>
              <a:rPr lang="ru-RU" altLang="x-none" sz="28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altLang="x-none" sz="28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</a:t>
            </a:r>
            <a:r>
              <a:rPr lang="ru-RU" altLang="x-none" sz="2200" dirty="0"/>
              <a:t> </a:t>
            </a:r>
            <a:r>
              <a:rPr lang="ru-RU" altLang="x-none" sz="28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 круга, каждый из которых поделить на 4 части – взять 3/4 от каждого круга. </a:t>
            </a:r>
            <a:r>
              <a:rPr lang="ru-RU" altLang="x-none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волны.</a:t>
            </a:r>
            <a:br>
              <a:rPr lang="ru-RU" altLang="x-none" sz="2200" dirty="0"/>
            </a:br>
            <a:br>
              <a:rPr lang="ru-RU" altLang="x-none" sz="2800" dirty="0">
                <a:solidFill>
                  <a:srgbClr val="17375E"/>
                </a:solidFill>
              </a:rPr>
            </a:br>
            <a:endParaRPr lang="ru-RU" altLang="x-none" sz="2800" dirty="0">
              <a:solidFill>
                <a:srgbClr val="17375E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8313" y="6565900"/>
            <a:ext cx="9072563" cy="71438"/>
          </a:xfrm>
        </p:spPr>
        <p:txBody>
          <a:bodyPr vert="horz" wrap="square" lIns="100761" tIns="50382" rIns="100761" bIns="50382" numCol="1" rtlCol="0" anchor="t" anchorCtr="0" compatLnSpc="1">
            <a:normAutofit fontScale="25000" lnSpcReduction="20000"/>
          </a:bodyPr>
          <a:lstStyle/>
          <a:p>
            <a:pPr marL="377825" marR="0" lvl="0" indent="-377825" algn="l" defTabSz="10077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325438" y="136525"/>
            <a:ext cx="9215438" cy="7215188"/>
          </a:xfrm>
        </p:spPr>
        <p:txBody>
          <a:bodyPr vert="horz" wrap="square" lIns="100761" tIns="25191" rIns="100761" bIns="50382" numCol="1" rtlCol="0" anchor="ctr" anchorCtr="0" compatLnSpc="1">
            <a:noAutofit/>
          </a:bodyPr>
          <a:lstStyle/>
          <a:p>
            <a:pPr marL="0" marR="0" lvl="0" indent="0" algn="ctr" defTabSz="1007745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265" algn="l"/>
                <a:tab pos="1447165" algn="l"/>
                <a:tab pos="2170430" algn="l"/>
                <a:tab pos="2894330" algn="l"/>
                <a:tab pos="3618230" algn="l"/>
                <a:tab pos="4341495" algn="l"/>
                <a:tab pos="5065395" algn="l"/>
                <a:tab pos="5789295" algn="l"/>
                <a:tab pos="6512560" algn="l"/>
                <a:tab pos="7236460" algn="l"/>
                <a:tab pos="7960360" algn="l"/>
              </a:tabLst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«Я сказал:</a:t>
            </a:r>
            <a:b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</a:b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   - Вот,  папа, послушай, какую я Мишке задам задачу: вот у меня есть два яблока, а нас трое, как разделить их среди нас поровну?</a:t>
            </a:r>
            <a:b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</a:b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  Мишка сейчас же  надулся и  стал  думать.  Папа  не  надулся,  но  тоже задумался. Они думали долго.</a:t>
            </a:r>
            <a:b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</a:b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   Я тогда сказал:</a:t>
            </a:r>
            <a:b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</a:b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   - Сдаешься, Мишка?</a:t>
            </a:r>
            <a:b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</a:b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   Мишка сказал:</a:t>
            </a:r>
            <a:b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</a:b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   - Сдаюсь!</a:t>
            </a:r>
            <a:b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</a:b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   Я сказал:</a:t>
            </a:r>
            <a:b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</a:b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   - Чтобы мы все получили поровну, надо из этих яблок сварить компот. – И стал хохотать…»</a:t>
            </a:r>
            <a:b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</a:b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 </a:t>
            </a:r>
            <a:b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</a:b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Как поделить два яблока на Троих?</a:t>
            </a:r>
            <a:endParaRPr kumimoji="0" lang="ru-RU" sz="4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+mj-cs"/>
            </a:endParaRPr>
          </a:p>
        </p:txBody>
      </p:sp>
      <p:sp>
        <p:nvSpPr>
          <p:cNvPr id="3075" name="Text Box 2"/>
          <p:cNvSpPr txBox="1"/>
          <p:nvPr/>
        </p:nvSpPr>
        <p:spPr>
          <a:xfrm>
            <a:off x="503238" y="350838"/>
            <a:ext cx="9070975" cy="6407150"/>
          </a:xfrm>
          <a:prstGeom prst="rect">
            <a:avLst/>
          </a:prstGeom>
          <a:noFill/>
          <a:ln w="9525">
            <a:noFill/>
          </a:ln>
        </p:spPr>
        <p:txBody>
          <a:bodyPr wrap="none" lIns="91410" tIns="45706" rIns="91410" bIns="45706" anchor="ctr" anchorCtr="0"/>
          <a:p>
            <a:endParaRPr lang="ru-RU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503238" y="303213"/>
            <a:ext cx="9074150" cy="6834187"/>
          </a:xfrm>
          <a:ln/>
        </p:spPr>
        <p:txBody>
          <a:bodyPr vert="horz" wrap="square" lIns="100761" tIns="50382" rIns="100761" bIns="50382" anchor="ctr" anchorCtr="0"/>
          <a:p>
            <a:pPr eaLnBrk="1" hangingPunct="1"/>
            <a:endParaRPr lang="ru-RU" altLang="x-none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238" y="6707188"/>
            <a:ext cx="9074150" cy="46038"/>
          </a:xfrm>
        </p:spPr>
        <p:txBody>
          <a:bodyPr vert="horz" wrap="square" lIns="100761" tIns="50382" rIns="100761" bIns="50382" numCol="1" rtlCol="0" anchor="t" anchorCtr="0" compatLnSpc="1">
            <a:normAutofit fontScale="25000" lnSpcReduction="20000"/>
          </a:bodyPr>
          <a:lstStyle/>
          <a:p>
            <a:pPr marL="377825" marR="0" lvl="0" indent="-377825" algn="l" defTabSz="10077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1508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2750" y="636588"/>
            <a:ext cx="6858000" cy="585787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303213"/>
            <a:ext cx="9074150" cy="6762750"/>
          </a:xfrm>
        </p:spPr>
        <p:txBody>
          <a:bodyPr vert="horz" wrap="square" lIns="100761" tIns="50382" rIns="100761" bIns="50382" numCol="1" rtlCol="0" anchor="ctr" anchorCtr="0" compatLnSpc="1"/>
          <a:p>
            <a:pPr eaLnBrk="1" hangingPunct="1"/>
            <a:r>
              <a:rPr lang="ru-RU" altLang="x-non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x-none" sz="60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Домашнее задание: </a:t>
            </a:r>
            <a:r>
              <a:rPr lang="ru-RU" altLang="x-none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стр.138, п. 23,прочитать; Сделать цветную аппликацию из долей квадратов, разрезанных на части тремя различными способами.</a:t>
            </a:r>
            <a:r>
              <a:rPr lang="ru-RU" altLang="x-none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altLang="x-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x-none" dirty="0">
              <a:solidFill>
                <a:srgbClr val="FF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238" y="6707188"/>
            <a:ext cx="9074150" cy="46038"/>
          </a:xfrm>
        </p:spPr>
        <p:txBody>
          <a:bodyPr vert="horz" wrap="square" lIns="100761" tIns="50382" rIns="100761" bIns="50382" numCol="1" rtlCol="0" anchor="t" anchorCtr="0" compatLnSpc="1">
            <a:normAutofit fontScale="25000" lnSpcReduction="20000"/>
          </a:bodyPr>
          <a:lstStyle/>
          <a:p>
            <a:pPr marL="377825" marR="0" lvl="0" indent="-377825" algn="l" defTabSz="10077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303213"/>
            <a:ext cx="9074150" cy="6548438"/>
          </a:xfrm>
        </p:spPr>
        <p:txBody>
          <a:bodyPr vert="horz" wrap="square" lIns="100761" tIns="50382" rIns="100761" bIns="50382" numCol="1" anchor="ctr" anchorCtr="0" compatLnSpc="1"/>
          <a:p>
            <a:pPr algn="l" eaLnBrk="1" hangingPunct="1">
              <a:buNone/>
            </a:pPr>
            <a:r>
              <a:rPr lang="ru-RU" altLang="x-none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Задача №1:</a:t>
            </a:r>
            <a:r>
              <a:rPr lang="ru-RU" altLang="x-none" dirty="0"/>
              <a:t> </a:t>
            </a:r>
            <a:r>
              <a:rPr lang="ru-RU" altLang="x-none" sz="3200" dirty="0">
                <a:solidFill>
                  <a:srgbClr val="17375E"/>
                </a:solidFill>
              </a:rPr>
              <a:t>Кусок проволоки длиной 1 м  разделили на 2 части. Какова длина одной части? </a:t>
            </a:r>
            <a:br>
              <a:rPr lang="ru-RU" altLang="x-none" sz="3200" dirty="0">
                <a:solidFill>
                  <a:srgbClr val="17375E"/>
                </a:solidFill>
              </a:rPr>
            </a:br>
            <a:r>
              <a:rPr lang="ru-RU" altLang="x-none" sz="4000" b="1" i="1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Ответ:       -длина одной части</a:t>
            </a:r>
            <a:br>
              <a:rPr lang="ru-RU" altLang="x-none" sz="4000" b="1" i="1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altLang="x-none" sz="4000" b="1" i="1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br>
              <a:rPr lang="ru-RU" altLang="x-none" dirty="0"/>
            </a:br>
            <a:r>
              <a:rPr lang="ru-RU" altLang="x-none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Задача №2: </a:t>
            </a:r>
            <a:r>
              <a:rPr lang="ru-RU" altLang="x-none" sz="3200" dirty="0">
                <a:solidFill>
                  <a:srgbClr val="17375E"/>
                </a:solidFill>
              </a:rPr>
              <a:t>Кусок проволоки длиной 1 м разделили на 3 части. Какова длина одной части?</a:t>
            </a:r>
            <a:br>
              <a:rPr lang="ru-RU" altLang="x-none" sz="3200" dirty="0">
                <a:solidFill>
                  <a:srgbClr val="17375E"/>
                </a:solidFill>
              </a:rPr>
            </a:br>
            <a:r>
              <a:rPr lang="ru-RU" altLang="x-none" sz="4000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Ответ:       </a:t>
            </a:r>
            <a:r>
              <a:rPr lang="ru-RU" altLang="x-none" sz="4000" b="1" i="1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-длина одной части</a:t>
            </a:r>
            <a:endParaRPr lang="ru-RU" altLang="x-none" sz="4000" b="1" i="1" dirty="0">
              <a:solidFill>
                <a:srgbClr val="17375E"/>
              </a:solidFill>
            </a:endParaRPr>
          </a:p>
        </p:txBody>
      </p:sp>
      <p:pic>
        <p:nvPicPr>
          <p:cNvPr id="23555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0000" y="2208213"/>
            <a:ext cx="952500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6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2875" y="5137150"/>
            <a:ext cx="800100" cy="1514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503238" y="303213"/>
            <a:ext cx="9074150" cy="6691313"/>
          </a:xfrm>
        </p:spPr>
        <p:txBody>
          <a:bodyPr vert="horz" wrap="square" lIns="100761" tIns="50382" rIns="100761" bIns="50382" numCol="1" anchor="ctr" anchorCtr="0" compatLnSpc="1"/>
          <a:lstStyle/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                         </a:t>
            </a:r>
            <a:b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           </a:t>
            </a:r>
            <a:b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           </a:t>
            </a:r>
            <a:b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             </a:t>
            </a: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Как поделить </a:t>
            </a:r>
            <a:b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            один апельсин на </a:t>
            </a:r>
            <a:b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весь класс?</a:t>
            </a:r>
            <a:b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b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Как поделить </a:t>
            </a:r>
            <a:b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два яблока </a:t>
            </a:r>
            <a:b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на троих?</a:t>
            </a:r>
            <a:b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b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b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endParaRPr kumimoji="0" lang="ru-RU" sz="49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pic>
        <p:nvPicPr>
          <p:cNvPr id="24579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54688" y="3922713"/>
            <a:ext cx="3795712" cy="26431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38" y="279400"/>
            <a:ext cx="2571750" cy="20716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503238" y="303213"/>
            <a:ext cx="9074150" cy="6762750"/>
          </a:xfrm>
          <a:ln/>
        </p:spPr>
        <p:txBody>
          <a:bodyPr vert="horz" wrap="square" lIns="100761" tIns="50382" rIns="100761" bIns="50382" anchor="ctr" anchorCtr="0"/>
          <a:p>
            <a:pPr algn="r" eaLnBrk="1" hangingPunct="1"/>
            <a:r>
              <a:rPr lang="ru-RU" altLang="x-none" sz="5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может за версту </a:t>
            </a:r>
            <a:br>
              <a:rPr lang="ru-RU" altLang="x-none" sz="5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5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видеть дробную черту.</a:t>
            </a:r>
            <a:br>
              <a:rPr lang="ru-RU" altLang="x-none" sz="5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5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 чертой – числитель знайте,</a:t>
            </a:r>
            <a:br>
              <a:rPr lang="ru-RU" altLang="x-none" sz="5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5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чертою – знаменатель.</a:t>
            </a:r>
            <a:br>
              <a:rPr lang="ru-RU" altLang="x-none" sz="5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5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Дробь такую непременно </a:t>
            </a:r>
            <a:br>
              <a:rPr lang="ru-RU" altLang="x-none" sz="5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5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Надо звать </a:t>
            </a:r>
            <a:r>
              <a:rPr lang="ru-RU" altLang="x-none" sz="5400" i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…</a:t>
            </a:r>
            <a:endParaRPr lang="ru-RU" altLang="x-none" sz="5400" i="1" dirty="0">
              <a:solidFill>
                <a:srgbClr val="FF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238" y="6637338"/>
            <a:ext cx="9074150" cy="115888"/>
          </a:xfrm>
        </p:spPr>
        <p:txBody>
          <a:bodyPr vert="horz" wrap="square" lIns="100761" tIns="50382" rIns="100761" bIns="50382" numCol="1" rtlCol="0" anchor="t" anchorCtr="0" compatLnSpc="1">
            <a:normAutofit fontScale="25000" lnSpcReduction="20000"/>
          </a:bodyPr>
          <a:lstStyle/>
          <a:p>
            <a:pPr marL="377825" marR="0" lvl="0" indent="-377825" algn="l" defTabSz="10077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5604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5438" y="2994025"/>
            <a:ext cx="4286250" cy="19288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00" y="303213"/>
            <a:ext cx="9323388" cy="6834188"/>
          </a:xfrm>
        </p:spPr>
        <p:txBody>
          <a:bodyPr vert="horz" wrap="square" lIns="100761" tIns="50382" rIns="100761" bIns="50382" numCol="1" rtlCol="0" anchor="ctr" anchorCtr="0" compatLnSpc="1"/>
          <a:p>
            <a:pPr eaLnBrk="1" hangingPunct="1"/>
            <a:br>
              <a:rPr lang="ru-RU" altLang="x-none" sz="2800" b="1" dirty="0"/>
            </a:br>
            <a:br>
              <a:rPr lang="ru-RU" altLang="x-none" sz="2800" b="1" dirty="0"/>
            </a:br>
            <a:r>
              <a:rPr lang="ru-RU" altLang="x-none" sz="2800" b="1" i="1" dirty="0">
                <a:solidFill>
                  <a:srgbClr val="FF0000"/>
                </a:solidFill>
              </a:rPr>
              <a:t>М (мизинец) </a:t>
            </a:r>
            <a:r>
              <a:rPr lang="ru-RU" altLang="x-none" sz="2800" i="1" dirty="0">
                <a:solidFill>
                  <a:srgbClr val="17375E"/>
                </a:solidFill>
              </a:rPr>
              <a:t>- Что новое сегодня я узнал?</a:t>
            </a:r>
            <a:br>
              <a:rPr lang="ru-RU" altLang="x-none" sz="2800" i="1" dirty="0"/>
            </a:br>
            <a:r>
              <a:rPr lang="ru-RU" altLang="x-none" sz="2800" b="1" i="1" dirty="0">
                <a:solidFill>
                  <a:srgbClr val="FF0000"/>
                </a:solidFill>
                <a:cs typeface="Arial" panose="020B0604020202020204" pitchFamily="34" charset="0"/>
              </a:rPr>
              <a:t>Б (безымянный) </a:t>
            </a:r>
            <a:r>
              <a:rPr lang="ru-RU" altLang="x-none" sz="2800" i="1" dirty="0">
                <a:solidFill>
                  <a:srgbClr val="17375E"/>
                </a:solidFill>
              </a:rPr>
              <a:t>— Какие задачи я решил, чтобы достичь цель урока?</a:t>
            </a:r>
            <a:br>
              <a:rPr lang="ru-RU" altLang="x-none" sz="2800" i="1" dirty="0"/>
            </a:br>
            <a:r>
              <a:rPr lang="ru-RU" altLang="x-none" sz="2800" b="1" i="1" dirty="0">
                <a:solidFill>
                  <a:srgbClr val="FF0000"/>
                </a:solidFill>
              </a:rPr>
              <a:t>С (средний) </a:t>
            </a:r>
            <a:r>
              <a:rPr lang="ru-RU" altLang="x-none" sz="2800" i="1" dirty="0">
                <a:solidFill>
                  <a:srgbClr val="17375E"/>
                </a:solidFill>
              </a:rPr>
              <a:t>— Какие дела были особенно интересными? </a:t>
            </a:r>
            <a:br>
              <a:rPr lang="ru-RU" altLang="x-none" sz="3200" i="1" dirty="0"/>
            </a:br>
            <a:r>
              <a:rPr lang="ru-RU" altLang="x-none" sz="3200" i="1" dirty="0"/>
              <a:t>                         </a:t>
            </a:r>
            <a:br>
              <a:rPr lang="ru-RU" altLang="x-none" sz="3200" i="1" dirty="0"/>
            </a:br>
            <a:br>
              <a:rPr lang="ru-RU" altLang="x-none" sz="3200" i="1" dirty="0"/>
            </a:br>
            <a:br>
              <a:rPr lang="ru-RU" altLang="x-none" sz="3200" i="1" dirty="0"/>
            </a:br>
            <a:br>
              <a:rPr lang="ru-RU" altLang="x-none" sz="3200" i="1" dirty="0"/>
            </a:br>
            <a:br>
              <a:rPr lang="ru-RU" altLang="x-none" sz="3200" i="1" dirty="0"/>
            </a:br>
            <a:r>
              <a:rPr lang="ru-RU" altLang="x-none" sz="2800" b="1" i="1" dirty="0">
                <a:solidFill>
                  <a:srgbClr val="FF0000"/>
                </a:solidFill>
              </a:rPr>
              <a:t>У (указательный) </a:t>
            </a:r>
            <a:r>
              <a:rPr lang="ru-RU" altLang="x-none" sz="2800" i="1" dirty="0">
                <a:solidFill>
                  <a:srgbClr val="17375E"/>
                </a:solidFill>
              </a:rPr>
              <a:t>- Кому я помог, кому оказал ценную услугу, с кем нашел общий язык, с кем вместе хорошо работал? </a:t>
            </a:r>
            <a:br>
              <a:rPr lang="ru-RU" altLang="x-none" sz="2800" i="1" dirty="0"/>
            </a:br>
            <a:r>
              <a:rPr lang="ru-RU" altLang="x-none" sz="2800" b="1" i="1" dirty="0">
                <a:solidFill>
                  <a:srgbClr val="FF0000"/>
                </a:solidFill>
              </a:rPr>
              <a:t>Б (большой) </a:t>
            </a:r>
            <a:r>
              <a:rPr lang="ru-RU" altLang="x-none" sz="2800" i="1" dirty="0">
                <a:solidFill>
                  <a:srgbClr val="17375E"/>
                </a:solidFill>
              </a:rPr>
              <a:t>— Что позволило отдохнуть, восстановить силы? Что сделано мною сегодня для поддержания здоровья и физической формы? </a:t>
            </a:r>
            <a:br>
              <a:rPr lang="ru-RU" altLang="x-none" sz="2800" i="1" dirty="0"/>
            </a:br>
            <a:br>
              <a:rPr lang="ru-RU" altLang="x-none" sz="3200" dirty="0"/>
            </a:br>
            <a:endParaRPr lang="ru-RU" altLang="x-none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238" y="6637338"/>
            <a:ext cx="9074150" cy="115888"/>
          </a:xfrm>
        </p:spPr>
        <p:txBody>
          <a:bodyPr vert="horz" wrap="square" lIns="100761" tIns="50382" rIns="100761" bIns="50382" numCol="1" rtlCol="0" anchor="t" anchorCtr="0" compatLnSpc="1">
            <a:normAutofit fontScale="25000" lnSpcReduction="20000"/>
          </a:bodyPr>
          <a:lstStyle/>
          <a:p>
            <a:pPr marL="377825" marR="0" lvl="0" indent="-377825" algn="l" defTabSz="10077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628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25875" y="1993900"/>
            <a:ext cx="2357438" cy="242252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 bwMode="auto">
          <a:xfrm>
            <a:off x="503238" y="303213"/>
            <a:ext cx="9074150" cy="66198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wrap="square" lIns="100761" tIns="50382" rIns="100761" bIns="50382" numCol="1" anchor="ctr" anchorCtr="0" compatLnSpc="1"/>
          <a:lstStyle/>
          <a:p>
            <a:pPr marL="0" marR="0" lvl="0" indent="0" algn="ctr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9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Всем </a:t>
            </a:r>
            <a:br>
              <a:rPr kumimoji="0" lang="ru-RU" sz="9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9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спасибо за работу!</a:t>
            </a:r>
            <a:r>
              <a:rPr kumimoji="0" lang="ru-RU" sz="9600" b="1" i="0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ru-RU" sz="9600" b="1" i="0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9600" b="1" i="0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      </a:t>
            </a:r>
            <a:r>
              <a:rPr kumimoji="0" lang="ru-RU" sz="2800" b="1" i="0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Ившина М. А, учитель математики КСОШ №1</a:t>
            </a:r>
            <a:endParaRPr kumimoji="0" lang="ru-RU" sz="28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503238" y="6565900"/>
            <a:ext cx="9074150" cy="187325"/>
          </a:xfrm>
          <a:ln/>
        </p:spPr>
        <p:txBody>
          <a:bodyPr vert="horz" wrap="square" lIns="100761" tIns="50382" rIns="100761" bIns="50382" anchor="t" anchorCtr="0"/>
          <a:p>
            <a:pPr eaLnBrk="1" hangingPunct="1"/>
            <a:endParaRPr lang="ru-RU" altLang="x-non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303213"/>
            <a:ext cx="9074150" cy="6548438"/>
          </a:xfrm>
        </p:spPr>
        <p:txBody>
          <a:bodyPr vert="horz" wrap="square" lIns="100761" tIns="50382" rIns="100761" bIns="50382" numCol="1" anchor="ctr" anchorCtr="0" compatLnSpc="1"/>
          <a:lstStyle/>
          <a:p>
            <a:pPr marL="0" marR="0" lvl="0" indent="0" algn="ctr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Задача №1:</a:t>
            </a:r>
            <a: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Кусок проволоки длиной 1 м  разделили на 2 части. Какова длина одной части? </a:t>
            </a:r>
            <a:b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Задача №2: </a:t>
            </a:r>
            <a: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Кусок проволоки длиной 1 м разделили на 3 равные части. Какова длина одной части?</a:t>
            </a:r>
            <a:endParaRPr kumimoji="0" lang="ru-RU" sz="49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82527" y="350813"/>
            <a:ext cx="9715569" cy="6643734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wrap="square" lIns="100761" tIns="84646" rIns="100761" bIns="50382" numCol="1" rtlCol="0" anchor="ctr" anchorCtr="0" compatLnSpc="1">
            <a:normAutofit/>
          </a:bodyPr>
          <a:lstStyle/>
          <a:p>
            <a:pPr marL="0" marR="0" lvl="0" indent="0" algn="ctr" defTabSz="100774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265" algn="l"/>
                <a:tab pos="1447165" algn="l"/>
                <a:tab pos="2170430" algn="l"/>
                <a:tab pos="2894330" algn="l"/>
                <a:tab pos="3618230" algn="l"/>
                <a:tab pos="4341495" algn="l"/>
                <a:tab pos="5065395" algn="l"/>
                <a:tab pos="5789295" algn="l"/>
                <a:tab pos="6512560" algn="l"/>
                <a:tab pos="7236460" algn="l"/>
                <a:tab pos="7960360" algn="l"/>
                <a:tab pos="8683625" algn="l"/>
                <a:tab pos="9407525" algn="l"/>
              </a:tabLst>
              <a:defRPr/>
            </a:pPr>
            <a:r>
              <a:rPr kumimoji="0" lang="ru-RU" sz="9600" b="1" i="0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Тема урока: </a:t>
            </a:r>
            <a:br>
              <a:rPr kumimoji="0" lang="ru-RU" sz="9600" b="1" i="0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9600" b="1" i="0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«Доли.</a:t>
            </a:r>
            <a:br>
              <a:rPr kumimoji="0" lang="ru-RU" sz="9600" b="1" i="0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9600" b="1" i="0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Обыкновенные дроби»</a:t>
            </a:r>
            <a:br>
              <a:rPr kumimoji="0" lang="ru-RU" sz="9600" b="1" i="0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07963"/>
            <a:ext cx="9156700" cy="7072313"/>
          </a:xfrm>
        </p:spPr>
        <p:txBody>
          <a:bodyPr vert="horz" wrap="square" lIns="100761" tIns="50382" rIns="100761" bIns="50382" numCol="1" rtlCol="0" anchor="ctr" anchorCtr="0" compatLnSpc="1"/>
          <a:p>
            <a:pPr marL="742950" indent="-742950" eaLnBrk="1" hangingPunct="1"/>
            <a:br>
              <a:rPr lang="ru-RU" altLang="x-none" sz="43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43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урока: </a:t>
            </a:r>
            <a:r>
              <a:rPr lang="ru-RU" altLang="x-none" sz="3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научить понимать, что такое доля, половина, треть и четверть, уметь записывать и читать дроби.</a:t>
            </a:r>
            <a:br>
              <a:rPr lang="ru-RU" altLang="x-none" sz="3600" dirty="0"/>
            </a:br>
            <a:r>
              <a:rPr lang="ru-RU" altLang="x-none" sz="43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Задачи урока:</a:t>
            </a:r>
            <a:br>
              <a:rPr lang="ru-RU" altLang="x-none" sz="4400" dirty="0"/>
            </a:br>
            <a:r>
              <a:rPr lang="ru-RU" altLang="x-none" sz="3400" dirty="0">
                <a:solidFill>
                  <a:srgbClr val="FF0000"/>
                </a:solidFill>
              </a:rPr>
              <a:t>-</a:t>
            </a:r>
            <a:r>
              <a:rPr lang="ru-RU" altLang="x-none" sz="3400" dirty="0"/>
              <a:t> </a:t>
            </a:r>
            <a:r>
              <a:rPr lang="ru-RU" altLang="x-none" sz="3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познакомиться с новыми понятиями,</a:t>
            </a:r>
            <a:br>
              <a:rPr lang="ru-RU" altLang="x-none" sz="3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3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выработать умения и навыки записи и чтения дробей</a:t>
            </a:r>
            <a:br>
              <a:rPr lang="ru-RU" altLang="x-none" sz="3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3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научиться устанавливать рабочие отношения, эффективно сотрудничать и способствовать продуктивной кооперации.</a:t>
            </a:r>
            <a:br>
              <a:rPr lang="ru-RU" altLang="x-none" sz="3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x-none" sz="3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развивать логическое мышление.</a:t>
            </a:r>
            <a:br>
              <a:rPr lang="ru-RU" altLang="x-none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x-none" sz="3600" dirty="0">
              <a:solidFill>
                <a:srgbClr val="FF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303213"/>
            <a:ext cx="9074150" cy="1258888"/>
          </a:xfrm>
        </p:spPr>
        <p:txBody>
          <a:bodyPr vert="horz" wrap="square" lIns="100761" tIns="50382" rIns="100761" bIns="50382" numCol="1" rtlCol="0" anchor="ctr" anchorCtr="0" compatLnSpc="1"/>
          <a:p>
            <a:pPr eaLnBrk="1" hangingPunct="1"/>
            <a:r>
              <a:rPr lang="ru-RU" altLang="x-none" sz="44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еще можно поделить на доли?</a:t>
            </a:r>
            <a:endParaRPr lang="ru-RU" altLang="x-none" sz="4400" b="1" i="1" dirty="0">
              <a:solidFill>
                <a:srgbClr val="17375E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717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1779588"/>
            <a:ext cx="2371725" cy="1933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7250" y="1879600"/>
            <a:ext cx="2495550" cy="1828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9063" y="1779588"/>
            <a:ext cx="2457450" cy="1857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4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313" y="4351338"/>
            <a:ext cx="2714625" cy="21288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5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8688" y="4422775"/>
            <a:ext cx="2857500" cy="2038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6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0500" y="4279900"/>
            <a:ext cx="2571750" cy="2143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3213"/>
            <a:ext cx="9074150" cy="6762750"/>
          </a:xfrm>
        </p:spPr>
        <p:txBody>
          <a:bodyPr vert="horz" wrap="square" lIns="100761" tIns="28216" rIns="100761" bIns="50382" numCol="1" rtlCol="0" anchor="ctr" anchorCtr="0" compatLnSpc="1"/>
          <a:p>
            <a:pPr defTabSz="1006475" eaLnBrk="1" hangingPunct="1">
              <a:tabLst>
                <a:tab pos="722630" algn="l"/>
                <a:tab pos="1446530" algn="l"/>
                <a:tab pos="2170430" algn="l"/>
                <a:tab pos="2894330" algn="l"/>
                <a:tab pos="3618230" algn="l"/>
                <a:tab pos="4342130" algn="l"/>
                <a:tab pos="5066030" algn="l"/>
                <a:tab pos="5788025" algn="l"/>
                <a:tab pos="6511925" algn="l"/>
                <a:tab pos="7235825" algn="l"/>
                <a:tab pos="7959725" algn="l"/>
                <a:tab pos="8683625" algn="l"/>
              </a:tabLst>
            </a:pPr>
            <a:br>
              <a:rPr lang="ru-RU" altLang="x-none" sz="4000" b="1" i="1" dirty="0">
                <a:solidFill>
                  <a:srgbClr val="17375E"/>
                </a:solidFill>
              </a:rPr>
            </a:br>
            <a:br>
              <a:rPr lang="ru-RU" altLang="x-none" sz="4000" b="1" i="1" dirty="0">
                <a:solidFill>
                  <a:srgbClr val="17375E"/>
                </a:solidFill>
              </a:rPr>
            </a:br>
            <a:r>
              <a:rPr lang="en-US" altLang="x-none" sz="4000" b="1" i="1" dirty="0">
                <a:solidFill>
                  <a:srgbClr val="17375E"/>
                </a:solidFill>
              </a:rPr>
              <a:t>Мама купила арбуз и разделила его на 6 равных частей</a:t>
            </a:r>
            <a:br>
              <a:rPr lang="ru-RU" altLang="x-none" sz="4000" b="1" i="1" dirty="0">
                <a:solidFill>
                  <a:srgbClr val="17375E"/>
                </a:solidFill>
              </a:rPr>
            </a:br>
            <a:br>
              <a:rPr lang="ru-RU" altLang="x-none" sz="4000" b="1" i="1" dirty="0">
                <a:solidFill>
                  <a:srgbClr val="17375E"/>
                </a:solidFill>
              </a:rPr>
            </a:br>
            <a:br>
              <a:rPr lang="ru-RU" altLang="x-none" sz="4000" b="1" i="1" dirty="0">
                <a:solidFill>
                  <a:srgbClr val="17375E"/>
                </a:solidFill>
              </a:rPr>
            </a:br>
            <a:br>
              <a:rPr lang="ru-RU" altLang="x-none" sz="4000" b="1" i="1" dirty="0">
                <a:solidFill>
                  <a:srgbClr val="17375E"/>
                </a:solidFill>
              </a:rPr>
            </a:br>
            <a:br>
              <a:rPr lang="ru-RU" altLang="x-none" sz="4000" b="1" i="1" dirty="0">
                <a:solidFill>
                  <a:srgbClr val="17375E"/>
                </a:solidFill>
              </a:rPr>
            </a:br>
            <a:br>
              <a:rPr lang="ru-RU" altLang="x-none" sz="4000" b="1" i="1" dirty="0">
                <a:solidFill>
                  <a:srgbClr val="17375E"/>
                </a:solidFill>
              </a:rPr>
            </a:br>
            <a:br>
              <a:rPr lang="ru-RU" altLang="x-none" sz="4000" b="1" i="1" dirty="0">
                <a:solidFill>
                  <a:srgbClr val="17375E"/>
                </a:solidFill>
              </a:rPr>
            </a:br>
            <a:r>
              <a:rPr lang="ru-RU" altLang="x-none" sz="36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бабушке, дедушке, папе, двум детям и себе</a:t>
            </a:r>
            <a:br>
              <a:rPr lang="ru-RU" altLang="x-none" sz="3600" b="1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altLang="x-none" sz="4000" b="1" i="1" dirty="0">
                <a:solidFill>
                  <a:srgbClr val="17375E"/>
                </a:solidFill>
              </a:rPr>
            </a:br>
            <a:br>
              <a:rPr lang="ru-RU" altLang="x-none" sz="4000" b="1" i="1" dirty="0">
                <a:solidFill>
                  <a:srgbClr val="17375E"/>
                </a:solidFill>
              </a:rPr>
            </a:br>
            <a:endParaRPr lang="en-US" altLang="x-none" sz="4000" b="1" i="1" dirty="0">
              <a:solidFill>
                <a:srgbClr val="17375E"/>
              </a:solidFill>
            </a:endParaRPr>
          </a:p>
        </p:txBody>
      </p:sp>
      <p:sp>
        <p:nvSpPr>
          <p:cNvPr id="9219" name="Содержимое 12"/>
          <p:cNvSpPr>
            <a:spLocks noGrp="1"/>
          </p:cNvSpPr>
          <p:nvPr>
            <p:ph idx="1"/>
          </p:nvPr>
        </p:nvSpPr>
        <p:spPr>
          <a:xfrm>
            <a:off x="503238" y="6637338"/>
            <a:ext cx="9074150" cy="115888"/>
          </a:xfrm>
        </p:spPr>
        <p:txBody>
          <a:bodyPr vert="horz" wrap="square" lIns="100761" tIns="50382" rIns="100761" bIns="50382" numCol="1" rtlCol="0" anchor="t" anchorCtr="0" compatLnSpc="1">
            <a:normAutofit fontScale="25000" lnSpcReduction="20000"/>
          </a:bodyPr>
          <a:lstStyle/>
          <a:p>
            <a:pPr marL="377825" marR="0" lvl="0" indent="-377825" algn="l" defTabSz="10077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196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2625" y="1708150"/>
            <a:ext cx="1774825" cy="129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82938" y="1708150"/>
            <a:ext cx="1774825" cy="129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8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1813" y="1779588"/>
            <a:ext cx="1774825" cy="129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9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0688" y="1708150"/>
            <a:ext cx="1774825" cy="129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0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1813" y="3279775"/>
            <a:ext cx="1774825" cy="129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1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25688" y="3279775"/>
            <a:ext cx="1774825" cy="12985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Rectangle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vert="horz" wrap="square" lIns="100761" tIns="38795" rIns="100761" bIns="50382" anchor="ctr" anchorCtr="0"/>
          <a:p>
            <a:pPr defTabSz="1006475" eaLnBrk="1" hangingPunct="1">
              <a:tabLst>
                <a:tab pos="722630" algn="l"/>
                <a:tab pos="1446530" algn="l"/>
                <a:tab pos="2170430" algn="l"/>
                <a:tab pos="2894330" algn="l"/>
                <a:tab pos="3618230" algn="l"/>
                <a:tab pos="4342130" algn="l"/>
                <a:tab pos="5066030" algn="l"/>
                <a:tab pos="5788025" algn="l"/>
                <a:tab pos="6511925" algn="l"/>
                <a:tab pos="7235825" algn="l"/>
                <a:tab pos="7959725" algn="l"/>
                <a:tab pos="8683625" algn="l"/>
              </a:tabLst>
            </a:pPr>
            <a:r>
              <a:rPr lang="ru-RU" altLang="x-none" sz="7200" b="1" i="1" dirty="0">
                <a:solidFill>
                  <a:srgbClr val="FF0000"/>
                </a:solidFill>
              </a:rPr>
              <a:t>Что такое доля?</a:t>
            </a:r>
            <a:endParaRPr lang="ru-RU" altLang="x-none" sz="7200" b="1" i="1" dirty="0">
              <a:solidFill>
                <a:srgbClr val="FF0000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idx="1"/>
          </p:nvPr>
        </p:nvSpPr>
        <p:spPr>
          <a:xfrm>
            <a:off x="503238" y="1768475"/>
            <a:ext cx="9070975" cy="4899025"/>
          </a:xfrm>
        </p:spPr>
        <p:txBody>
          <a:bodyPr vert="horz" wrap="square" lIns="100761" tIns="38795" rIns="100761" bIns="50382" numCol="1" rtlCol="0" anchor="t" anchorCtr="0" compatLnSpc="1"/>
          <a:p>
            <a:pPr algn="ctr" defTabSz="1006475" eaLnBrk="1" hangingPunct="1">
              <a:lnSpc>
                <a:spcPct val="90000"/>
              </a:lnSpc>
              <a:buNone/>
              <a:tabLst>
                <a:tab pos="722630" algn="l"/>
                <a:tab pos="1446530" algn="l"/>
                <a:tab pos="2170430" algn="l"/>
                <a:tab pos="2894330" algn="l"/>
                <a:tab pos="3618230" algn="l"/>
                <a:tab pos="4342130" algn="l"/>
                <a:tab pos="5066030" algn="l"/>
                <a:tab pos="5788025" algn="l"/>
                <a:tab pos="6511925" algn="l"/>
                <a:tab pos="7235825" algn="l"/>
                <a:tab pos="7959725" algn="l"/>
                <a:tab pos="8683625" algn="l"/>
              </a:tabLst>
            </a:pPr>
            <a:r>
              <a:rPr lang="en-US" altLang="x-none" sz="4400" dirty="0">
                <a:solidFill>
                  <a:srgbClr val="002060"/>
                </a:solidFill>
                <a:latin typeface="Agency FB" panose="020B0503020202020204" pitchFamily="34" charset="0"/>
              </a:rPr>
              <a:t>Доля – каждая из равных частей единицы. Так как арбуз разделили на </a:t>
            </a:r>
            <a:r>
              <a:rPr lang="en-US" altLang="x-none" sz="4800" b="1" dirty="0">
                <a:solidFill>
                  <a:srgbClr val="FF0000"/>
                </a:solidFill>
                <a:latin typeface="Agency FB" panose="020B0503020202020204" pitchFamily="34" charset="0"/>
              </a:rPr>
              <a:t>6</a:t>
            </a:r>
            <a:r>
              <a:rPr lang="en-US" altLang="x-none" sz="4400" dirty="0">
                <a:solidFill>
                  <a:srgbClr val="002060"/>
                </a:solidFill>
                <a:latin typeface="Agency FB" panose="020B0503020202020204" pitchFamily="34" charset="0"/>
              </a:rPr>
              <a:t> равных частей, значит, его разделили на </a:t>
            </a:r>
            <a:r>
              <a:rPr lang="en-US" altLang="x-none" sz="4800" b="1" dirty="0">
                <a:solidFill>
                  <a:srgbClr val="FF0000"/>
                </a:solidFill>
                <a:latin typeface="Agency FB" panose="020B0503020202020204" pitchFamily="34" charset="0"/>
              </a:rPr>
              <a:t>6</a:t>
            </a:r>
            <a:r>
              <a:rPr lang="en-US" altLang="x-none" sz="4400" dirty="0">
                <a:solidFill>
                  <a:srgbClr val="002060"/>
                </a:solidFill>
                <a:latin typeface="Agency FB" panose="020B0503020202020204" pitchFamily="34" charset="0"/>
              </a:rPr>
              <a:t> долей и каждый получил “одну шестую” долю арбуза, или, короче “одну шестую арбуза”.</a:t>
            </a:r>
            <a:endParaRPr lang="en-US" altLang="x-none" sz="4400" dirty="0">
              <a:solidFill>
                <a:srgbClr val="002060"/>
              </a:solidFill>
              <a:latin typeface="Agency FB" panose="020B0503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Rectangle 1"/>
          <p:cNvSpPr>
            <a:spLocks noGrp="1"/>
          </p:cNvSpPr>
          <p:nvPr>
            <p:ph type="title"/>
          </p:nvPr>
        </p:nvSpPr>
        <p:spPr>
          <a:xfrm>
            <a:off x="396875" y="350838"/>
            <a:ext cx="9070975" cy="6791325"/>
          </a:xfrm>
          <a:ln/>
        </p:spPr>
        <p:txBody>
          <a:bodyPr vert="horz" wrap="square" lIns="100761" tIns="38795" rIns="100761" bIns="50382" anchor="ctr" anchorCtr="0"/>
          <a:p>
            <a:pPr defTabSz="1006475" eaLnBrk="1" hangingPunct="1">
              <a:tabLst>
                <a:tab pos="722630" algn="l"/>
                <a:tab pos="1446530" algn="l"/>
                <a:tab pos="2170430" algn="l"/>
                <a:tab pos="2894330" algn="l"/>
                <a:tab pos="3618230" algn="l"/>
                <a:tab pos="4342130" algn="l"/>
                <a:tab pos="5066030" algn="l"/>
                <a:tab pos="5788025" algn="l"/>
                <a:tab pos="6511925" algn="l"/>
                <a:tab pos="7235825" algn="l"/>
                <a:tab pos="7959725" algn="l"/>
                <a:tab pos="8683625" algn="l"/>
              </a:tabLst>
            </a:pPr>
            <a:r>
              <a:rPr lang="ru-RU" altLang="x-none" sz="6600" b="1" i="1" dirty="0">
                <a:solidFill>
                  <a:srgbClr val="FF0000"/>
                </a:solidFill>
              </a:rPr>
              <a:t>Как записывают доли?</a:t>
            </a:r>
            <a:br>
              <a:rPr lang="ru-RU" altLang="x-none" sz="6600" b="1" i="1" dirty="0">
                <a:solidFill>
                  <a:srgbClr val="FF0000"/>
                </a:solidFill>
              </a:rPr>
            </a:br>
            <a:r>
              <a:rPr lang="ru-RU" altLang="x-none" sz="6000" b="1" dirty="0">
                <a:solidFill>
                  <a:srgbClr val="002060"/>
                </a:solidFill>
              </a:rPr>
              <a:t>Для записи любой доли используют горизонтальную чёрточку. Её называют дробной чертой. </a:t>
            </a:r>
            <a:br>
              <a:rPr lang="ru-RU" altLang="x-none" sz="6000" b="1" dirty="0">
                <a:solidFill>
                  <a:srgbClr val="002060"/>
                </a:solidFill>
              </a:rPr>
            </a:br>
            <a:r>
              <a:rPr lang="ru-RU" altLang="x-none" sz="6000" dirty="0">
                <a:solidFill>
                  <a:srgbClr val="FF0000"/>
                </a:solidFill>
              </a:rPr>
              <a:t>Пишут:       </a:t>
            </a:r>
            <a:r>
              <a:rPr lang="ru-RU" altLang="x-none" sz="6000" i="1" dirty="0">
                <a:solidFill>
                  <a:srgbClr val="FF0000"/>
                </a:solidFill>
              </a:rPr>
              <a:t>арбуза</a:t>
            </a:r>
            <a:br>
              <a:rPr lang="ru-RU" altLang="x-none" sz="6600" b="1" dirty="0">
                <a:solidFill>
                  <a:srgbClr val="002060"/>
                </a:solidFill>
              </a:rPr>
            </a:br>
            <a:endParaRPr lang="ru-RU" altLang="x-none" sz="6600" b="1" i="1" dirty="0">
              <a:solidFill>
                <a:srgbClr val="FF0000"/>
              </a:solidFill>
            </a:endParaRPr>
          </a:p>
        </p:txBody>
      </p:sp>
      <p:sp>
        <p:nvSpPr>
          <p:cNvPr id="10243" name="Rectangle 2"/>
          <p:cNvSpPr>
            <a:spLocks noGrp="1"/>
          </p:cNvSpPr>
          <p:nvPr>
            <p:ph idx="1"/>
          </p:nvPr>
        </p:nvSpPr>
        <p:spPr>
          <a:xfrm flipV="1">
            <a:off x="539750" y="7351713"/>
            <a:ext cx="9070975" cy="46037"/>
          </a:xfrm>
          <a:ln/>
        </p:spPr>
        <p:txBody>
          <a:bodyPr vert="horz" wrap="square" lIns="100761" tIns="50382" rIns="100761" bIns="50382" anchor="t" anchorCtr="0"/>
          <a:p>
            <a:pPr algn="ctr" defTabSz="1006475" eaLnBrk="1" hangingPunct="1">
              <a:buFont typeface="Wingdings 2" panose="05020102010507070707" pitchFamily="18" charset="2"/>
              <a:buNone/>
              <a:tabLst>
                <a:tab pos="722630" algn="l"/>
                <a:tab pos="1446530" algn="l"/>
                <a:tab pos="2170430" algn="l"/>
                <a:tab pos="2894330" algn="l"/>
                <a:tab pos="3618230" algn="l"/>
                <a:tab pos="4342130" algn="l"/>
                <a:tab pos="5066030" algn="l"/>
                <a:tab pos="5788025" algn="l"/>
                <a:tab pos="6511925" algn="l"/>
                <a:tab pos="7235825" algn="l"/>
                <a:tab pos="7959725" algn="l"/>
                <a:tab pos="8683625" algn="l"/>
              </a:tabLst>
            </a:pPr>
            <a:endParaRPr lang="ru-RU" altLang="x-none" sz="4400" b="1" dirty="0">
              <a:solidFill>
                <a:srgbClr val="002060"/>
              </a:solidFill>
            </a:endParaRPr>
          </a:p>
        </p:txBody>
      </p:sp>
      <p:pic>
        <p:nvPicPr>
          <p:cNvPr id="10244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25" y="5438775"/>
            <a:ext cx="714375" cy="1555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theme/theme1.xml><?xml version="1.0" encoding="utf-8"?>
<a:theme xmlns:a="http://schemas.openxmlformats.org/drawingml/2006/main" name="Green Color">
  <a:themeElements>
    <a:clrScheme name="Green Color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Green Color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reen Colo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4736</Words>
  <Application>WPS Presentation</Application>
  <PresentationFormat>Произвольный</PresentationFormat>
  <Paragraphs>55</Paragraphs>
  <Slides>26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8" baseType="lpstr">
      <vt:lpstr>Arial</vt:lpstr>
      <vt:lpstr>SimSun</vt:lpstr>
      <vt:lpstr>Wingdings</vt:lpstr>
      <vt:lpstr>Arial Unicode MS</vt:lpstr>
      <vt:lpstr>Times New Roman</vt:lpstr>
      <vt:lpstr>Calibri</vt:lpstr>
      <vt:lpstr>Arial Black</vt:lpstr>
      <vt:lpstr>Agency FB</vt:lpstr>
      <vt:lpstr>Wingdings 2</vt:lpstr>
      <vt:lpstr>Arial Unicode MS</vt:lpstr>
      <vt:lpstr>Microsoft YaHei</vt:lpstr>
      <vt:lpstr>Green Color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Доли.  Обыкновенные Дроби</dc:title>
  <dc:creator/>
  <cp:lastModifiedBy>Татьяна</cp:lastModifiedBy>
  <cp:revision>58</cp:revision>
  <dcterms:created xsi:type="dcterms:W3CDTF">2012-03-22T16:54:08Z</dcterms:created>
  <dcterms:modified xsi:type="dcterms:W3CDTF">2025-08-19T19:58:30Z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1DFA3FB05384491888BFE0CAAE48729A_12</vt:lpwstr>
  </property>
  <property fmtid="{D5CDD505-2E9C-101B-9397-08002B2CF9AE}" pid="3" name="KSOProductBuildVer">
    <vt:lpwstr>1049-12.2.0.21546</vt:lpwstr>
  </property>
</Properties>
</file>