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4" r:id="rId3"/>
    <p:sldId id="281" r:id="rId4"/>
    <p:sldId id="283" r:id="rId5"/>
    <p:sldId id="256" r:id="rId6"/>
    <p:sldId id="263" r:id="rId7"/>
    <p:sldId id="257" r:id="rId8"/>
    <p:sldId id="258" r:id="rId9"/>
    <p:sldId id="260" r:id="rId10"/>
    <p:sldId id="261" r:id="rId11"/>
    <p:sldId id="262" r:id="rId12"/>
    <p:sldId id="276" r:id="rId13"/>
    <p:sldId id="277" r:id="rId14"/>
    <p:sldId id="288" r:id="rId15"/>
    <p:sldId id="28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7BCB"/>
    <a:srgbClr val="F77979"/>
    <a:srgbClr val="FDDFD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 userDrawn="1"/>
        </p:nvGrpSpPr>
        <p:grpSpPr>
          <a:xfrm>
            <a:off x="1518620" y="1417499"/>
            <a:ext cx="6903720" cy="4005072"/>
            <a:chOff x="2651760" y="1389888"/>
            <a:chExt cx="6903720" cy="4005072"/>
          </a:xfrm>
        </p:grpSpPr>
        <p:sp>
          <p:nvSpPr>
            <p:cNvPr id="9" name="Freeform 8"/>
            <p:cNvSpPr/>
            <p:nvPr/>
          </p:nvSpPr>
          <p:spPr>
            <a:xfrm>
              <a:off x="2651760" y="1389888"/>
              <a:ext cx="6903720" cy="3026664"/>
            </a:xfrm>
            <a:custGeom>
              <a:avLst/>
              <a:gdLst>
                <a:gd name="connsiteX0" fmla="*/ 3054096 w 6903720"/>
                <a:gd name="connsiteY0" fmla="*/ 448056 h 3026664"/>
                <a:gd name="connsiteX1" fmla="*/ 2670048 w 6903720"/>
                <a:gd name="connsiteY1" fmla="*/ 18288 h 3026664"/>
                <a:gd name="connsiteX2" fmla="*/ 2304288 w 6903720"/>
                <a:gd name="connsiteY2" fmla="*/ 502920 h 3026664"/>
                <a:gd name="connsiteX3" fmla="*/ 1911096 w 6903720"/>
                <a:gd name="connsiteY3" fmla="*/ 45720 h 3026664"/>
                <a:gd name="connsiteX4" fmla="*/ 1563624 w 6903720"/>
                <a:gd name="connsiteY4" fmla="*/ 512064 h 3026664"/>
                <a:gd name="connsiteX5" fmla="*/ 1152144 w 6903720"/>
                <a:gd name="connsiteY5" fmla="*/ 0 h 3026664"/>
                <a:gd name="connsiteX6" fmla="*/ 777240 w 6903720"/>
                <a:gd name="connsiteY6" fmla="*/ 548640 h 3026664"/>
                <a:gd name="connsiteX7" fmla="*/ 393192 w 6903720"/>
                <a:gd name="connsiteY7" fmla="*/ 27432 h 3026664"/>
                <a:gd name="connsiteX8" fmla="*/ 27432 w 6903720"/>
                <a:gd name="connsiteY8" fmla="*/ 466344 h 3026664"/>
                <a:gd name="connsiteX9" fmla="*/ 374904 w 6903720"/>
                <a:gd name="connsiteY9" fmla="*/ 1024128 h 3026664"/>
                <a:gd name="connsiteX10" fmla="*/ 27432 w 6903720"/>
                <a:gd name="connsiteY10" fmla="*/ 1472184 h 3026664"/>
                <a:gd name="connsiteX11" fmla="*/ 393192 w 6903720"/>
                <a:gd name="connsiteY11" fmla="*/ 2048256 h 3026664"/>
                <a:gd name="connsiteX12" fmla="*/ 0 w 6903720"/>
                <a:gd name="connsiteY12" fmla="*/ 2468880 h 3026664"/>
                <a:gd name="connsiteX13" fmla="*/ 365760 w 6903720"/>
                <a:gd name="connsiteY13" fmla="*/ 3026664 h 3026664"/>
                <a:gd name="connsiteX14" fmla="*/ 777240 w 6903720"/>
                <a:gd name="connsiteY14" fmla="*/ 2523744 h 3026664"/>
                <a:gd name="connsiteX15" fmla="*/ 1152144 w 6903720"/>
                <a:gd name="connsiteY15" fmla="*/ 3017520 h 3026664"/>
                <a:gd name="connsiteX16" fmla="*/ 1508760 w 6903720"/>
                <a:gd name="connsiteY16" fmla="*/ 2514600 h 3026664"/>
                <a:gd name="connsiteX17" fmla="*/ 1865376 w 6903720"/>
                <a:gd name="connsiteY17" fmla="*/ 2971800 h 3026664"/>
                <a:gd name="connsiteX18" fmla="*/ 2267712 w 6903720"/>
                <a:gd name="connsiteY18" fmla="*/ 2542032 h 3026664"/>
                <a:gd name="connsiteX19" fmla="*/ 2660904 w 6903720"/>
                <a:gd name="connsiteY19" fmla="*/ 2990088 h 3026664"/>
                <a:gd name="connsiteX20" fmla="*/ 3035808 w 6903720"/>
                <a:gd name="connsiteY20" fmla="*/ 2523744 h 3026664"/>
                <a:gd name="connsiteX21" fmla="*/ 3447288 w 6903720"/>
                <a:gd name="connsiteY21" fmla="*/ 2990088 h 3026664"/>
                <a:gd name="connsiteX22" fmla="*/ 3813048 w 6903720"/>
                <a:gd name="connsiteY22" fmla="*/ 2532888 h 3026664"/>
                <a:gd name="connsiteX23" fmla="*/ 4215384 w 6903720"/>
                <a:gd name="connsiteY23" fmla="*/ 3026664 h 3026664"/>
                <a:gd name="connsiteX24" fmla="*/ 4572000 w 6903720"/>
                <a:gd name="connsiteY24" fmla="*/ 2514600 h 3026664"/>
                <a:gd name="connsiteX25" fmla="*/ 4983480 w 6903720"/>
                <a:gd name="connsiteY25" fmla="*/ 2999232 h 3026664"/>
                <a:gd name="connsiteX26" fmla="*/ 5010912 w 6903720"/>
                <a:gd name="connsiteY26" fmla="*/ 3008376 h 3026664"/>
                <a:gd name="connsiteX27" fmla="*/ 5340096 w 6903720"/>
                <a:gd name="connsiteY27" fmla="*/ 2523744 h 3026664"/>
                <a:gd name="connsiteX28" fmla="*/ 5742432 w 6903720"/>
                <a:gd name="connsiteY28" fmla="*/ 3017520 h 3026664"/>
                <a:gd name="connsiteX29" fmla="*/ 6135624 w 6903720"/>
                <a:gd name="connsiteY29" fmla="*/ 2505456 h 3026664"/>
                <a:gd name="connsiteX30" fmla="*/ 6519672 w 6903720"/>
                <a:gd name="connsiteY30" fmla="*/ 2990088 h 3026664"/>
                <a:gd name="connsiteX31" fmla="*/ 6903720 w 6903720"/>
                <a:gd name="connsiteY31" fmla="*/ 2532888 h 3026664"/>
                <a:gd name="connsiteX32" fmla="*/ 6519672 w 6903720"/>
                <a:gd name="connsiteY32" fmla="*/ 2002536 h 3026664"/>
                <a:gd name="connsiteX33" fmla="*/ 6894576 w 6903720"/>
                <a:gd name="connsiteY33" fmla="*/ 1508760 h 3026664"/>
                <a:gd name="connsiteX34" fmla="*/ 6501384 w 6903720"/>
                <a:gd name="connsiteY34" fmla="*/ 1005840 h 3026664"/>
                <a:gd name="connsiteX35" fmla="*/ 6894576 w 6903720"/>
                <a:gd name="connsiteY35" fmla="*/ 512064 h 3026664"/>
                <a:gd name="connsiteX36" fmla="*/ 6510528 w 6903720"/>
                <a:gd name="connsiteY36" fmla="*/ 0 h 3026664"/>
                <a:gd name="connsiteX37" fmla="*/ 6117336 w 6903720"/>
                <a:gd name="connsiteY37" fmla="*/ 548640 h 3026664"/>
                <a:gd name="connsiteX38" fmla="*/ 5769864 w 6903720"/>
                <a:gd name="connsiteY38" fmla="*/ 27432 h 3026664"/>
                <a:gd name="connsiteX39" fmla="*/ 5358384 w 6903720"/>
                <a:gd name="connsiteY39" fmla="*/ 493776 h 3026664"/>
                <a:gd name="connsiteX40" fmla="*/ 4992624 w 6903720"/>
                <a:gd name="connsiteY40" fmla="*/ 9144 h 3026664"/>
                <a:gd name="connsiteX41" fmla="*/ 4590288 w 6903720"/>
                <a:gd name="connsiteY41" fmla="*/ 530352 h 3026664"/>
                <a:gd name="connsiteX42" fmla="*/ 4215384 w 6903720"/>
                <a:gd name="connsiteY42" fmla="*/ 18288 h 3026664"/>
                <a:gd name="connsiteX43" fmla="*/ 3858768 w 6903720"/>
                <a:gd name="connsiteY43" fmla="*/ 484632 h 3026664"/>
                <a:gd name="connsiteX44" fmla="*/ 3456432 w 6903720"/>
                <a:gd name="connsiteY44" fmla="*/ 0 h 3026664"/>
                <a:gd name="connsiteX45" fmla="*/ 3054096 w 6903720"/>
                <a:gd name="connsiteY45" fmla="*/ 448056 h 302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903720" h="3026664">
                  <a:moveTo>
                    <a:pt x="3054096" y="448056"/>
                  </a:moveTo>
                  <a:lnTo>
                    <a:pt x="2670048" y="18288"/>
                  </a:lnTo>
                  <a:lnTo>
                    <a:pt x="2304288" y="502920"/>
                  </a:lnTo>
                  <a:lnTo>
                    <a:pt x="1911096" y="45720"/>
                  </a:lnTo>
                  <a:lnTo>
                    <a:pt x="1563624" y="512064"/>
                  </a:lnTo>
                  <a:lnTo>
                    <a:pt x="1152144" y="0"/>
                  </a:lnTo>
                  <a:lnTo>
                    <a:pt x="777240" y="548640"/>
                  </a:lnTo>
                  <a:lnTo>
                    <a:pt x="393192" y="27432"/>
                  </a:lnTo>
                  <a:lnTo>
                    <a:pt x="27432" y="466344"/>
                  </a:lnTo>
                  <a:lnTo>
                    <a:pt x="374904" y="1024128"/>
                  </a:lnTo>
                  <a:lnTo>
                    <a:pt x="27432" y="1472184"/>
                  </a:lnTo>
                  <a:lnTo>
                    <a:pt x="393192" y="2048256"/>
                  </a:lnTo>
                  <a:lnTo>
                    <a:pt x="0" y="2468880"/>
                  </a:lnTo>
                  <a:lnTo>
                    <a:pt x="365760" y="3026664"/>
                  </a:lnTo>
                  <a:lnTo>
                    <a:pt x="777240" y="2523744"/>
                  </a:lnTo>
                  <a:lnTo>
                    <a:pt x="1152144" y="3017520"/>
                  </a:lnTo>
                  <a:lnTo>
                    <a:pt x="1508760" y="2514600"/>
                  </a:lnTo>
                  <a:lnTo>
                    <a:pt x="1865376" y="2971800"/>
                  </a:lnTo>
                  <a:lnTo>
                    <a:pt x="2267712" y="2542032"/>
                  </a:lnTo>
                  <a:lnTo>
                    <a:pt x="2660904" y="2990088"/>
                  </a:lnTo>
                  <a:lnTo>
                    <a:pt x="3035808" y="2523744"/>
                  </a:lnTo>
                  <a:lnTo>
                    <a:pt x="3447288" y="2990088"/>
                  </a:lnTo>
                  <a:lnTo>
                    <a:pt x="3813048" y="2532888"/>
                  </a:lnTo>
                  <a:lnTo>
                    <a:pt x="4215384" y="3026664"/>
                  </a:lnTo>
                  <a:lnTo>
                    <a:pt x="4572000" y="2514600"/>
                  </a:lnTo>
                  <a:lnTo>
                    <a:pt x="4983480" y="2999232"/>
                  </a:lnTo>
                  <a:lnTo>
                    <a:pt x="5010912" y="3008376"/>
                  </a:lnTo>
                  <a:lnTo>
                    <a:pt x="5340096" y="2523744"/>
                  </a:lnTo>
                  <a:lnTo>
                    <a:pt x="5742432" y="3017520"/>
                  </a:lnTo>
                  <a:lnTo>
                    <a:pt x="6135624" y="2505456"/>
                  </a:lnTo>
                  <a:lnTo>
                    <a:pt x="6519672" y="2990088"/>
                  </a:lnTo>
                  <a:lnTo>
                    <a:pt x="6903720" y="2532888"/>
                  </a:lnTo>
                  <a:lnTo>
                    <a:pt x="6519672" y="2002536"/>
                  </a:lnTo>
                  <a:lnTo>
                    <a:pt x="6894576" y="1508760"/>
                  </a:lnTo>
                  <a:lnTo>
                    <a:pt x="6501384" y="1005840"/>
                  </a:lnTo>
                  <a:lnTo>
                    <a:pt x="6894576" y="512064"/>
                  </a:lnTo>
                  <a:lnTo>
                    <a:pt x="6510528" y="0"/>
                  </a:lnTo>
                  <a:lnTo>
                    <a:pt x="6117336" y="548640"/>
                  </a:lnTo>
                  <a:lnTo>
                    <a:pt x="5769864" y="27432"/>
                  </a:lnTo>
                  <a:lnTo>
                    <a:pt x="5358384" y="493776"/>
                  </a:lnTo>
                  <a:lnTo>
                    <a:pt x="4992624" y="9144"/>
                  </a:lnTo>
                  <a:lnTo>
                    <a:pt x="4590288" y="530352"/>
                  </a:lnTo>
                  <a:lnTo>
                    <a:pt x="4215384" y="18288"/>
                  </a:lnTo>
                  <a:lnTo>
                    <a:pt x="3858768" y="484632"/>
                  </a:lnTo>
                  <a:lnTo>
                    <a:pt x="3456432" y="0"/>
                  </a:lnTo>
                  <a:lnTo>
                    <a:pt x="3054096" y="4480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1760" y="3877056"/>
              <a:ext cx="6903720" cy="1517904"/>
            </a:xfrm>
            <a:custGeom>
              <a:avLst/>
              <a:gdLst>
                <a:gd name="connsiteX0" fmla="*/ 384048 w 6903720"/>
                <a:gd name="connsiteY0" fmla="*/ 521208 h 1517904"/>
                <a:gd name="connsiteX1" fmla="*/ 0 w 6903720"/>
                <a:gd name="connsiteY1" fmla="*/ 987552 h 1517904"/>
                <a:gd name="connsiteX2" fmla="*/ 384048 w 6903720"/>
                <a:gd name="connsiteY2" fmla="*/ 1517904 h 1517904"/>
                <a:gd name="connsiteX3" fmla="*/ 786384 w 6903720"/>
                <a:gd name="connsiteY3" fmla="*/ 1051560 h 1517904"/>
                <a:gd name="connsiteX4" fmla="*/ 1161288 w 6903720"/>
                <a:gd name="connsiteY4" fmla="*/ 1508760 h 1517904"/>
                <a:gd name="connsiteX5" fmla="*/ 1517904 w 6903720"/>
                <a:gd name="connsiteY5" fmla="*/ 1005840 h 1517904"/>
                <a:gd name="connsiteX6" fmla="*/ 1911096 w 6903720"/>
                <a:gd name="connsiteY6" fmla="*/ 1508760 h 1517904"/>
                <a:gd name="connsiteX7" fmla="*/ 2276856 w 6903720"/>
                <a:gd name="connsiteY7" fmla="*/ 1033272 h 1517904"/>
                <a:gd name="connsiteX8" fmla="*/ 2651760 w 6903720"/>
                <a:gd name="connsiteY8" fmla="*/ 1481328 h 1517904"/>
                <a:gd name="connsiteX9" fmla="*/ 3054096 w 6903720"/>
                <a:gd name="connsiteY9" fmla="*/ 1014984 h 1517904"/>
                <a:gd name="connsiteX10" fmla="*/ 3465576 w 6903720"/>
                <a:gd name="connsiteY10" fmla="*/ 1517904 h 1517904"/>
                <a:gd name="connsiteX11" fmla="*/ 3822192 w 6903720"/>
                <a:gd name="connsiteY11" fmla="*/ 1024128 h 1517904"/>
                <a:gd name="connsiteX12" fmla="*/ 4215384 w 6903720"/>
                <a:gd name="connsiteY12" fmla="*/ 1508760 h 1517904"/>
                <a:gd name="connsiteX13" fmla="*/ 4590288 w 6903720"/>
                <a:gd name="connsiteY13" fmla="*/ 1033272 h 1517904"/>
                <a:gd name="connsiteX14" fmla="*/ 4983480 w 6903720"/>
                <a:gd name="connsiteY14" fmla="*/ 1517904 h 1517904"/>
                <a:gd name="connsiteX15" fmla="*/ 5340096 w 6903720"/>
                <a:gd name="connsiteY15" fmla="*/ 1005840 h 1517904"/>
                <a:gd name="connsiteX16" fmla="*/ 5751576 w 6903720"/>
                <a:gd name="connsiteY16" fmla="*/ 1499616 h 1517904"/>
                <a:gd name="connsiteX17" fmla="*/ 6135624 w 6903720"/>
                <a:gd name="connsiteY17" fmla="*/ 1014984 h 1517904"/>
                <a:gd name="connsiteX18" fmla="*/ 6510528 w 6903720"/>
                <a:gd name="connsiteY18" fmla="*/ 1499616 h 1517904"/>
                <a:gd name="connsiteX19" fmla="*/ 6903720 w 6903720"/>
                <a:gd name="connsiteY19" fmla="*/ 996696 h 1517904"/>
                <a:gd name="connsiteX20" fmla="*/ 6519672 w 6903720"/>
                <a:gd name="connsiteY20" fmla="*/ 566928 h 1517904"/>
                <a:gd name="connsiteX21" fmla="*/ 6492240 w 6903720"/>
                <a:gd name="connsiteY21" fmla="*/ 0 h 1517904"/>
                <a:gd name="connsiteX22" fmla="*/ 256032 w 6903720"/>
                <a:gd name="connsiteY22" fmla="*/ 9144 h 1517904"/>
                <a:gd name="connsiteX23" fmla="*/ 384048 w 6903720"/>
                <a:gd name="connsiteY23" fmla="*/ 521208 h 151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903720" h="1517904">
                  <a:moveTo>
                    <a:pt x="384048" y="521208"/>
                  </a:moveTo>
                  <a:lnTo>
                    <a:pt x="0" y="987552"/>
                  </a:lnTo>
                  <a:lnTo>
                    <a:pt x="384048" y="1517904"/>
                  </a:lnTo>
                  <a:lnTo>
                    <a:pt x="786384" y="1051560"/>
                  </a:lnTo>
                  <a:lnTo>
                    <a:pt x="1161288" y="1508760"/>
                  </a:lnTo>
                  <a:lnTo>
                    <a:pt x="1517904" y="1005840"/>
                  </a:lnTo>
                  <a:lnTo>
                    <a:pt x="1911096" y="1508760"/>
                  </a:lnTo>
                  <a:lnTo>
                    <a:pt x="2276856" y="1033272"/>
                  </a:lnTo>
                  <a:lnTo>
                    <a:pt x="2651760" y="1481328"/>
                  </a:lnTo>
                  <a:lnTo>
                    <a:pt x="3054096" y="1014984"/>
                  </a:lnTo>
                  <a:lnTo>
                    <a:pt x="3465576" y="1517904"/>
                  </a:lnTo>
                  <a:lnTo>
                    <a:pt x="3822192" y="1024128"/>
                  </a:lnTo>
                  <a:lnTo>
                    <a:pt x="4215384" y="1508760"/>
                  </a:lnTo>
                  <a:lnTo>
                    <a:pt x="4590288" y="1033272"/>
                  </a:lnTo>
                  <a:lnTo>
                    <a:pt x="4983480" y="1517904"/>
                  </a:lnTo>
                  <a:lnTo>
                    <a:pt x="5340096" y="1005840"/>
                  </a:lnTo>
                  <a:lnTo>
                    <a:pt x="5751576" y="1499616"/>
                  </a:lnTo>
                  <a:lnTo>
                    <a:pt x="6135624" y="1014984"/>
                  </a:lnTo>
                  <a:lnTo>
                    <a:pt x="6510528" y="1499616"/>
                  </a:lnTo>
                  <a:lnTo>
                    <a:pt x="6903720" y="996696"/>
                  </a:lnTo>
                  <a:lnTo>
                    <a:pt x="6519672" y="566928"/>
                  </a:lnTo>
                  <a:lnTo>
                    <a:pt x="6492240" y="0"/>
                  </a:lnTo>
                  <a:lnTo>
                    <a:pt x="256032" y="9144"/>
                  </a:lnTo>
                  <a:lnTo>
                    <a:pt x="384048" y="5212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 userDrawn="1"/>
        </p:nvSpPr>
        <p:spPr>
          <a:xfrm>
            <a:off x="726141" y="1434353"/>
            <a:ext cx="1443318" cy="3953435"/>
          </a:xfrm>
          <a:custGeom>
            <a:avLst/>
            <a:gdLst>
              <a:gd name="connsiteX0" fmla="*/ 788894 w 1443318"/>
              <a:gd name="connsiteY0" fmla="*/ 466165 h 3953435"/>
              <a:gd name="connsiteX1" fmla="*/ 394447 w 1443318"/>
              <a:gd name="connsiteY1" fmla="*/ 0 h 3953435"/>
              <a:gd name="connsiteX2" fmla="*/ 17930 w 1443318"/>
              <a:gd name="connsiteY2" fmla="*/ 475129 h 3953435"/>
              <a:gd name="connsiteX3" fmla="*/ 340659 w 1443318"/>
              <a:gd name="connsiteY3" fmla="*/ 941294 h 3953435"/>
              <a:gd name="connsiteX4" fmla="*/ 394447 w 1443318"/>
              <a:gd name="connsiteY4" fmla="*/ 1004047 h 3953435"/>
              <a:gd name="connsiteX5" fmla="*/ 0 w 1443318"/>
              <a:gd name="connsiteY5" fmla="*/ 1497106 h 3953435"/>
              <a:gd name="connsiteX6" fmla="*/ 367553 w 1443318"/>
              <a:gd name="connsiteY6" fmla="*/ 1936376 h 3953435"/>
              <a:gd name="connsiteX7" fmla="*/ 17930 w 1443318"/>
              <a:gd name="connsiteY7" fmla="*/ 2456329 h 3953435"/>
              <a:gd name="connsiteX8" fmla="*/ 394447 w 1443318"/>
              <a:gd name="connsiteY8" fmla="*/ 2958353 h 3953435"/>
              <a:gd name="connsiteX9" fmla="*/ 8965 w 1443318"/>
              <a:gd name="connsiteY9" fmla="*/ 3451412 h 3953435"/>
              <a:gd name="connsiteX10" fmla="*/ 385483 w 1443318"/>
              <a:gd name="connsiteY10" fmla="*/ 3953435 h 3953435"/>
              <a:gd name="connsiteX11" fmla="*/ 779930 w 1443318"/>
              <a:gd name="connsiteY11" fmla="*/ 3469341 h 3953435"/>
              <a:gd name="connsiteX12" fmla="*/ 1434353 w 1443318"/>
              <a:gd name="connsiteY12" fmla="*/ 2841812 h 3953435"/>
              <a:gd name="connsiteX13" fmla="*/ 1443318 w 1443318"/>
              <a:gd name="connsiteY13" fmla="*/ 869576 h 3953435"/>
              <a:gd name="connsiteX14" fmla="*/ 788894 w 1443318"/>
              <a:gd name="connsiteY14" fmla="*/ 466165 h 395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43318" h="3953435">
                <a:moveTo>
                  <a:pt x="788894" y="466165"/>
                </a:moveTo>
                <a:lnTo>
                  <a:pt x="394447" y="0"/>
                </a:lnTo>
                <a:lnTo>
                  <a:pt x="17930" y="475129"/>
                </a:lnTo>
                <a:lnTo>
                  <a:pt x="340659" y="941294"/>
                </a:lnTo>
                <a:lnTo>
                  <a:pt x="394447" y="1004047"/>
                </a:lnTo>
                <a:lnTo>
                  <a:pt x="0" y="1497106"/>
                </a:lnTo>
                <a:lnTo>
                  <a:pt x="367553" y="1936376"/>
                </a:lnTo>
                <a:lnTo>
                  <a:pt x="17930" y="2456329"/>
                </a:lnTo>
                <a:lnTo>
                  <a:pt x="394447" y="2958353"/>
                </a:lnTo>
                <a:lnTo>
                  <a:pt x="8965" y="3451412"/>
                </a:lnTo>
                <a:lnTo>
                  <a:pt x="385483" y="3953435"/>
                </a:lnTo>
                <a:lnTo>
                  <a:pt x="779930" y="3469341"/>
                </a:lnTo>
                <a:lnTo>
                  <a:pt x="1434353" y="2841812"/>
                </a:lnTo>
                <a:cubicBezTo>
                  <a:pt x="1437341" y="2184400"/>
                  <a:pt x="1440330" y="1526988"/>
                  <a:pt x="1443318" y="869576"/>
                </a:cubicBezTo>
                <a:lnTo>
                  <a:pt x="788894" y="466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5595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728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357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2608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2251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7827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153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483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3716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1357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6654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8616D-B715-4CCD-B1B0-9219654DCA59}" type="datetimeFigureOut">
              <a:rPr lang="en-US" smtClean="0"/>
              <a:pPr/>
              <a:t>12/13/2023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A9E20-093B-4F1E-9081-C39ABE1052F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040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cos-cos.ru/math/86/" TargetMode="External"/><Relationship Id="rId2" Type="http://schemas.openxmlformats.org/officeDocument/2006/relationships/hyperlink" Target="http://cos-cos.ru/math/132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s-cos.ru/math/72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Девиз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>
                <a:solidFill>
                  <a:srgbClr val="C00000"/>
                </a:solidFill>
              </a:rPr>
              <a:t>  </a:t>
            </a: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«Математика </a:t>
            </a:r>
          </a:p>
          <a:p>
            <a:pPr algn="ctr">
              <a:buNone/>
            </a:pPr>
            <a:r>
              <a:rPr lang="ru-RU" sz="5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 преодолевать трудности и исправлять собственные ошибки»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27546"/>
            <a:ext cx="7886700" cy="584941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Если x</a:t>
            </a:r>
            <a:r>
              <a:rPr lang="ru-RU" baseline="-25000" dirty="0" smtClean="0"/>
              <a:t>1</a:t>
            </a:r>
            <a:r>
              <a:rPr lang="ru-RU" dirty="0" smtClean="0"/>
              <a:t> и x</a:t>
            </a:r>
            <a:r>
              <a:rPr lang="ru-RU" baseline="-25000" dirty="0" smtClean="0"/>
              <a:t>2</a:t>
            </a:r>
            <a:r>
              <a:rPr lang="ru-RU" dirty="0" smtClean="0"/>
              <a:t> - корни приведенного квадратного уравнения x</a:t>
            </a:r>
            <a:r>
              <a:rPr lang="ru-RU" baseline="30000" dirty="0" smtClean="0"/>
              <a:t>2</a:t>
            </a:r>
            <a:r>
              <a:rPr lang="ru-RU" dirty="0" smtClean="0"/>
              <a:t> + </a:t>
            </a:r>
            <a:r>
              <a:rPr lang="ru-RU" dirty="0" err="1" smtClean="0"/>
              <a:t>px</a:t>
            </a:r>
            <a:r>
              <a:rPr lang="ru-RU" dirty="0" smtClean="0"/>
              <a:t> + </a:t>
            </a:r>
            <a:r>
              <a:rPr lang="ru-RU" dirty="0" err="1" smtClean="0"/>
              <a:t>q</a:t>
            </a:r>
            <a:r>
              <a:rPr lang="ru-RU" dirty="0" smtClean="0"/>
              <a:t> = 0, то: </a:t>
            </a:r>
          </a:p>
          <a:p>
            <a:r>
              <a:rPr lang="ru-RU" dirty="0" smtClean="0"/>
              <a:t>Х</a:t>
            </a:r>
            <a:r>
              <a:rPr lang="ru-RU" baseline="-25000" dirty="0" smtClean="0"/>
              <a:t>1</a:t>
            </a:r>
            <a:r>
              <a:rPr lang="ru-RU" dirty="0" smtClean="0"/>
              <a:t>+Х</a:t>
            </a:r>
            <a:r>
              <a:rPr lang="ru-RU" baseline="-25000" dirty="0" smtClean="0"/>
              <a:t>2</a:t>
            </a:r>
            <a:r>
              <a:rPr lang="ru-RU" dirty="0" smtClean="0"/>
              <a:t>=-</a:t>
            </a:r>
            <a:r>
              <a:rPr lang="en-US" dirty="0" smtClean="0"/>
              <a:t>p      </a:t>
            </a:r>
            <a:r>
              <a:rPr lang="ru-RU" dirty="0" smtClean="0"/>
              <a:t>Х</a:t>
            </a:r>
            <a:r>
              <a:rPr lang="ru-RU" baseline="-25000" dirty="0" smtClean="0"/>
              <a:t>1</a:t>
            </a:r>
            <a:r>
              <a:rPr lang="ru-RU" dirty="0" smtClean="0"/>
              <a:t>Х</a:t>
            </a:r>
            <a:r>
              <a:rPr lang="ru-RU" baseline="-25000" dirty="0" smtClean="0"/>
              <a:t>2</a:t>
            </a:r>
            <a:r>
              <a:rPr lang="ru-RU" dirty="0" smtClean="0"/>
              <a:t>=</a:t>
            </a:r>
            <a:r>
              <a:rPr lang="en-US" dirty="0" smtClean="0"/>
              <a:t>q</a:t>
            </a:r>
            <a:r>
              <a:rPr lang="ru-RU" dirty="0" smtClean="0"/>
              <a:t>  (теорема Виета)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ru-RU" dirty="0" smtClean="0"/>
              <a:t>Неполное квадратное уравнение можно решать путем разложения на множители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Пример: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100" dirty="0" smtClean="0"/>
              <a:t>Найдите корень уравнения:   Если уравнение имеет более одного корня, укажите меньший из них</a:t>
            </a:r>
            <a:r>
              <a:rPr lang="ru-RU" sz="3800" dirty="0" smtClean="0"/>
              <a:t>.</a:t>
            </a:r>
            <a:endParaRPr lang="ru-RU" dirty="0" smtClean="0"/>
          </a:p>
          <a:p>
            <a:r>
              <a:rPr lang="ru-RU" sz="1900" b="1" dirty="0" smtClean="0"/>
              <a:t>Решение.</a:t>
            </a:r>
            <a:endParaRPr lang="ru-RU" sz="1900" dirty="0" smtClean="0"/>
          </a:p>
          <a:p>
            <a:pPr>
              <a:buNone/>
            </a:pPr>
            <a:endParaRPr lang="ru-RU" sz="1700" dirty="0" smtClean="0"/>
          </a:p>
          <a:p>
            <a:endParaRPr lang="ru-RU" sz="1700" dirty="0" smtClean="0"/>
          </a:p>
          <a:p>
            <a:pPr>
              <a:buNone/>
            </a:pPr>
            <a:r>
              <a:rPr lang="ru-RU" sz="1700" dirty="0" smtClean="0"/>
              <a:t>Ответ: 8.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https://ege.sdamgia.ru/formula/e7/e784bf933eb62e7a45dc074e3998bce3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5550" y="3521122"/>
            <a:ext cx="4152900" cy="95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ge.sdamgia.ru/formula/40/40ed4755e80cf38321b3d5f73846fa31p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5779" y="2893325"/>
            <a:ext cx="2470245" cy="40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Дробно-рациональные уравнения</a:t>
            </a:r>
            <a:endParaRPr lang="ru-RU" b="1" i="1" dirty="0"/>
          </a:p>
        </p:txBody>
      </p:sp>
      <p:pic>
        <p:nvPicPr>
          <p:cNvPr id="3074" name="Picture 2" descr="C:\Documents and Settings\1234\Рабочий стол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716" t="17323"/>
          <a:stretch>
            <a:fillRect/>
          </a:stretch>
        </p:blipFill>
        <p:spPr bwMode="auto">
          <a:xfrm>
            <a:off x="1187355" y="1624084"/>
            <a:ext cx="6285537" cy="4552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234\Рабочий стол\img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50144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234\Рабочий стол\скачанные файлы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695" y="1078174"/>
            <a:ext cx="6632811" cy="4531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уравнение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 lvl="0"/>
            <a:r>
              <a:rPr lang="ru-RU" dirty="0" smtClean="0"/>
              <a:t>х²+9=(х+9)²;</a:t>
            </a:r>
          </a:p>
          <a:p>
            <a:pPr lvl="0"/>
            <a:r>
              <a:rPr lang="ru-RU" dirty="0" smtClean="0"/>
              <a:t>х²+10х= -16;</a:t>
            </a:r>
          </a:p>
          <a:p>
            <a:pPr lvl="0"/>
            <a:r>
              <a:rPr lang="ru-RU" dirty="0" smtClean="0"/>
              <a:t>х²=16;</a:t>
            </a:r>
          </a:p>
          <a:p>
            <a:r>
              <a:rPr lang="ru-RU" dirty="0" smtClean="0"/>
              <a:t>х²+5х=0</a:t>
            </a:r>
            <a:r>
              <a:rPr lang="ru-RU" dirty="0" smtClean="0"/>
              <a:t>;</a:t>
            </a:r>
            <a:r>
              <a:rPr lang="ru-RU" dirty="0" smtClean="0"/>
              <a:t> 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6406480" cy="1470025"/>
          </a:xfrm>
        </p:spPr>
        <p:txBody>
          <a:bodyPr/>
          <a:lstStyle/>
          <a:p>
            <a:r>
              <a:rPr lang="ru-RU" dirty="0"/>
              <a:t>Удачи!!!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Если что-то не получается, посмотри еще раз решение предыдущих задач ,</a:t>
            </a:r>
          </a:p>
          <a:p>
            <a:r>
              <a:rPr lang="ru-RU" dirty="0"/>
              <a:t> всё получится!</a:t>
            </a:r>
          </a:p>
        </p:txBody>
      </p:sp>
      <p:pic>
        <p:nvPicPr>
          <p:cNvPr id="6" name="Picture 4" descr="http://forumsmile.ru/u/0/d/b/0dbee386204c07a4c48755a4d8b3b7d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7172" y="657727"/>
            <a:ext cx="28384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94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ru-RU" dirty="0" smtClean="0"/>
              <a:t>. Тур –Представление команд</a:t>
            </a:r>
            <a:r>
              <a:rPr lang="en-US" dirty="0" smtClean="0"/>
              <a:t> 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выбрать капитана;</a:t>
            </a:r>
          </a:p>
          <a:p>
            <a:r>
              <a:rPr lang="ru-RU" dirty="0" smtClean="0"/>
              <a:t>Б.придумать название;</a:t>
            </a:r>
          </a:p>
          <a:p>
            <a:r>
              <a:rPr lang="ru-RU" dirty="0" smtClean="0"/>
              <a:t>В.придумать приветствие и девиз, эмблему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959" y="469629"/>
            <a:ext cx="7886700" cy="1325563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 конкурс капитанов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наибольшее целое число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05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Числовые промежутки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[-12; 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13]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(-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0,5;12)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(19,5; </a:t>
                      </a:r>
                      <a:r>
                        <a:rPr lang="ru-RU" sz="2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2023)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Наибольшее целое число</a:t>
                      </a:r>
                      <a:endParaRPr lang="ru-RU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28109" y="2978727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89419" y="2909453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54982" y="293716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57200" y="885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5720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3.Разминка .Отгадайте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слово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22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21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</a:p>
                    <a:p>
                      <a:pPr algn="ctr"/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ru-RU" sz="36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42950" indent="-742950" algn="ctr">
                        <a:buAutoNum type="arabicPlain" startAt="2140"/>
                      </a:pP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</a:t>
                      </a:r>
                      <a:endParaRPr lang="en-US" sz="3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742950" indent="-742950" algn="ctr">
                        <a:buAutoNum type="arabicPlain" startAt="2140"/>
                      </a:pPr>
                      <a:endParaRPr lang="en-US" sz="3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742950" indent="-742950" algn="ctr">
                        <a:buNone/>
                      </a:pP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4560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</a:t>
                      </a:r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</a:t>
                      </a:r>
                    </a:p>
                    <a:p>
                      <a:pPr algn="ctr"/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</a:t>
                      </a:r>
                    </a:p>
                    <a:p>
                      <a:pPr algn="ctr"/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                </a:t>
                      </a:r>
                    </a:p>
                    <a:p>
                      <a:pPr algn="ctr"/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512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lang="ru-RU" sz="3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</a:t>
                      </a:r>
                    </a:p>
                    <a:p>
                      <a:pPr algn="ctr"/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81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У</a:t>
                      </a:r>
                      <a:endParaRPr lang="ru-RU" sz="3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49</a:t>
                      </a:r>
                      <a:r>
                        <a:rPr lang="ru-RU" sz="3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И      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39636" y="823833"/>
            <a:ext cx="47099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уравнение</a:t>
            </a:r>
            <a:endParaRPr lang="ru-RU" sz="8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88707"/>
            <a:ext cx="77724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E7BCB"/>
                </a:solidFill>
                <a:latin typeface="+mn-lt"/>
              </a:rPr>
              <a:t>ПРОСТЕЙШИЕ УРАВНЕНИЯ  и МЕТОДЫ ИХ РЕШЕНИЯ</a:t>
            </a:r>
            <a:endParaRPr lang="en-US" b="1" dirty="0">
              <a:solidFill>
                <a:srgbClr val="8E7BCB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068382"/>
            <a:ext cx="6858000" cy="1655762"/>
          </a:xfrm>
        </p:spPr>
        <p:txBody>
          <a:bodyPr/>
          <a:lstStyle/>
          <a:p>
            <a:r>
              <a:rPr lang="ru-RU" dirty="0" smtClean="0">
                <a:solidFill>
                  <a:srgbClr val="F77979"/>
                </a:solidFill>
              </a:rPr>
              <a:t> </a:t>
            </a:r>
            <a:endParaRPr lang="en-US" dirty="0">
              <a:solidFill>
                <a:srgbClr val="F779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87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doc4web.ru/uploads/files/27/26555/hello_html_m141e4f0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6682" y="313899"/>
            <a:ext cx="6130636" cy="578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301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8E7BCB"/>
                </a:solidFill>
              </a:rPr>
              <a:t>содержание</a:t>
            </a:r>
            <a:endParaRPr lang="en-US" b="1" dirty="0">
              <a:solidFill>
                <a:srgbClr val="8E7BCB"/>
              </a:solidFill>
            </a:endParaRP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1992573" y="1833960"/>
            <a:ext cx="5043726" cy="530225"/>
            <a:chOff x="1269" y="1296"/>
            <a:chExt cx="3193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Квадратные уравнения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0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2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pic>
              <p:nvPicPr>
                <p:cNvPr id="13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9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14" name="Group 93"/>
          <p:cNvGrpSpPr>
            <a:grpSpLocks/>
          </p:cNvGrpSpPr>
          <p:nvPr/>
        </p:nvGrpSpPr>
        <p:grpSpPr bwMode="auto">
          <a:xfrm>
            <a:off x="2083055" y="2572513"/>
            <a:ext cx="5070475" cy="549275"/>
            <a:chOff x="1268" y="1776"/>
            <a:chExt cx="3194" cy="346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</a:rPr>
                <a:t>Дробно-рациональные уравнения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grpSp>
          <p:nvGrpSpPr>
            <p:cNvPr id="17" name="Group 62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8" name="Group 63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20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pic>
              <p:nvPicPr>
                <p:cNvPr id="23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9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0540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707" y="406069"/>
            <a:ext cx="7886700" cy="1325563"/>
          </a:xfrm>
        </p:spPr>
        <p:txBody>
          <a:bodyPr/>
          <a:lstStyle/>
          <a:p>
            <a:r>
              <a:rPr lang="ru-RU" b="1" i="1" dirty="0" smtClean="0"/>
              <a:t>Квадратные уравнения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hlinkClick r:id="rId2"/>
              </a:rPr>
              <a:t>Уравнение</a:t>
            </a:r>
            <a:r>
              <a:rPr lang="ru-RU" b="1" dirty="0" smtClean="0"/>
              <a:t> называют квадратным, если его можно записать в виде </a:t>
            </a:r>
            <a:r>
              <a:rPr lang="ru-RU" dirty="0" smtClean="0"/>
              <a:t>a</a:t>
            </a:r>
            <a:r>
              <a:rPr lang="ru-RU" sz="2000" dirty="0" smtClean="0"/>
              <a:t>Х</a:t>
            </a:r>
            <a:r>
              <a:rPr lang="ru-RU" baseline="30000" dirty="0" smtClean="0"/>
              <a:t>2</a:t>
            </a:r>
            <a:r>
              <a:rPr lang="ru-RU" dirty="0" smtClean="0"/>
              <a:t>+bx+c=0 </a:t>
            </a:r>
            <a:r>
              <a:rPr lang="ru-RU" b="1" dirty="0" smtClean="0"/>
              <a:t>,где </a:t>
            </a:r>
            <a:r>
              <a:rPr lang="ru-RU" dirty="0" err="1" smtClean="0"/>
              <a:t>x</a:t>
            </a:r>
            <a:r>
              <a:rPr lang="ru-RU" dirty="0" smtClean="0"/>
              <a:t> </a:t>
            </a:r>
            <a:r>
              <a:rPr lang="ru-RU" b="1" dirty="0" smtClean="0">
                <a:hlinkClick r:id="rId3"/>
              </a:rPr>
              <a:t>неизвестная</a:t>
            </a:r>
            <a:r>
              <a:rPr lang="ru-RU" b="1" dirty="0" smtClean="0"/>
              <a:t>, </a:t>
            </a:r>
            <a:r>
              <a:rPr lang="ru-RU" dirty="0" err="1" smtClean="0"/>
              <a:t>a</a:t>
            </a:r>
            <a:r>
              <a:rPr lang="ru-RU" b="1" dirty="0" smtClean="0"/>
              <a:t>, </a:t>
            </a:r>
            <a:r>
              <a:rPr lang="ru-RU" dirty="0" err="1" smtClean="0"/>
              <a:t>b</a:t>
            </a:r>
            <a:r>
              <a:rPr lang="ru-RU" b="1" dirty="0" smtClean="0"/>
              <a:t> и </a:t>
            </a:r>
            <a:r>
              <a:rPr lang="ru-RU" dirty="0" smtClean="0"/>
              <a:t>с</a:t>
            </a:r>
            <a:r>
              <a:rPr lang="ru-RU" b="1" dirty="0" smtClean="0"/>
              <a:t> </a:t>
            </a:r>
            <a:r>
              <a:rPr lang="ru-RU" b="1" dirty="0" smtClean="0">
                <a:hlinkClick r:id="rId4"/>
              </a:rPr>
              <a:t>коэффициенты</a:t>
            </a:r>
            <a:r>
              <a:rPr lang="ru-RU" b="1" dirty="0" smtClean="0"/>
              <a:t> (то есть, некоторые числа, причем </a:t>
            </a:r>
            <a:r>
              <a:rPr lang="ru-RU" dirty="0" smtClean="0"/>
              <a:t>a≠0</a:t>
            </a:r>
            <a:r>
              <a:rPr lang="ru-RU" b="1" dirty="0" smtClean="0"/>
              <a:t>).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Пример: х</a:t>
            </a:r>
            <a:r>
              <a:rPr lang="ru-RU" baseline="30000" dirty="0" smtClean="0"/>
              <a:t>2</a:t>
            </a:r>
            <a:r>
              <a:rPr lang="ru-RU" dirty="0" smtClean="0"/>
              <a:t>-17х+72=0</a:t>
            </a:r>
          </a:p>
          <a:p>
            <a:pPr>
              <a:buNone/>
            </a:pPr>
            <a:r>
              <a:rPr lang="ru-RU" dirty="0" smtClean="0"/>
              <a:t>                    5х</a:t>
            </a:r>
            <a:r>
              <a:rPr lang="ru-RU" baseline="30000" dirty="0" smtClean="0"/>
              <a:t>2</a:t>
            </a:r>
            <a:r>
              <a:rPr lang="ru-RU" dirty="0" smtClean="0"/>
              <a:t>-9х=2</a:t>
            </a:r>
          </a:p>
          <a:p>
            <a:pPr>
              <a:buNone/>
            </a:pPr>
            <a:r>
              <a:rPr lang="ru-RU" dirty="0" smtClean="0"/>
              <a:t>                    4х</a:t>
            </a:r>
            <a:r>
              <a:rPr lang="ru-RU" baseline="30000" dirty="0" smtClean="0"/>
              <a:t>2</a:t>
            </a:r>
            <a:r>
              <a:rPr lang="ru-RU" dirty="0" smtClean="0"/>
              <a:t>+12х=0-неполное квадратное </a:t>
            </a:r>
            <a:r>
              <a:rPr lang="ru-RU" dirty="0" err="1" smtClean="0"/>
              <a:t>ур-е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решения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Дискриминант </a:t>
            </a:r>
            <a:r>
              <a:rPr lang="ru-RU" b="1" dirty="0" smtClean="0"/>
              <a:t>D</a:t>
            </a:r>
            <a:r>
              <a:rPr lang="ru-RU" dirty="0" smtClean="0"/>
              <a:t> квадратного трёхчлена </a:t>
            </a:r>
          </a:p>
          <a:p>
            <a:pPr>
              <a:buNone/>
            </a:pPr>
            <a:r>
              <a:rPr lang="ru-RU" i="1" dirty="0" smtClean="0"/>
              <a:t>ax</a:t>
            </a:r>
            <a:r>
              <a:rPr lang="ru-RU" i="1" baseline="30000" dirty="0" smtClean="0"/>
              <a:t>2</a:t>
            </a:r>
            <a:r>
              <a:rPr lang="ru-RU" i="1" dirty="0" smtClean="0"/>
              <a:t> + </a:t>
            </a:r>
            <a:r>
              <a:rPr lang="ru-RU" i="1" dirty="0" err="1" smtClean="0"/>
              <a:t>bx</a:t>
            </a:r>
            <a:r>
              <a:rPr lang="ru-RU" i="1" dirty="0" smtClean="0"/>
              <a:t> +</a:t>
            </a:r>
            <a:r>
              <a:rPr lang="ru-RU" i="1" dirty="0" err="1" smtClean="0"/>
              <a:t>c</a:t>
            </a:r>
            <a:r>
              <a:rPr lang="ru-RU" dirty="0" smtClean="0"/>
              <a:t>   равен  </a:t>
            </a:r>
            <a:r>
              <a:rPr lang="ru-RU" b="1" dirty="0" smtClean="0"/>
              <a:t>b</a:t>
            </a:r>
            <a:r>
              <a:rPr lang="ru-RU" b="1" baseline="30000" dirty="0" smtClean="0"/>
              <a:t>2</a:t>
            </a:r>
            <a:r>
              <a:rPr lang="ru-RU" b="1" dirty="0" smtClean="0"/>
              <a:t> - 4ac.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Корни квадратного уравнения зависят от знака дискриминанта </a:t>
            </a:r>
            <a:r>
              <a:rPr lang="ru-RU" b="1" dirty="0" smtClean="0"/>
              <a:t>(D)</a:t>
            </a:r>
            <a:r>
              <a:rPr lang="ru-RU" dirty="0" smtClean="0"/>
              <a:t> :</a:t>
            </a:r>
            <a:br>
              <a:rPr lang="ru-RU" dirty="0" smtClean="0"/>
            </a:br>
            <a:r>
              <a:rPr lang="ru-RU" b="1" dirty="0" smtClean="0"/>
              <a:t>D &gt; 0</a:t>
            </a:r>
            <a:r>
              <a:rPr lang="ru-RU" dirty="0" smtClean="0"/>
              <a:t> - уравнение имеет </a:t>
            </a:r>
            <a:r>
              <a:rPr lang="ru-RU" b="1" dirty="0" smtClean="0"/>
              <a:t>2</a:t>
            </a:r>
            <a:r>
              <a:rPr lang="ru-RU" dirty="0" smtClean="0"/>
              <a:t> различных  корня;</a:t>
            </a:r>
            <a:br>
              <a:rPr lang="ru-RU" dirty="0" smtClean="0"/>
            </a:br>
            <a:r>
              <a:rPr lang="ru-RU" b="1" dirty="0" smtClean="0"/>
              <a:t>D = 0</a:t>
            </a:r>
            <a:r>
              <a:rPr lang="ru-RU" dirty="0" smtClean="0"/>
              <a:t> - уравнение имеет </a:t>
            </a:r>
            <a:r>
              <a:rPr lang="ru-RU" b="1" dirty="0" smtClean="0"/>
              <a:t>1</a:t>
            </a:r>
            <a:r>
              <a:rPr lang="ru-RU" dirty="0" smtClean="0"/>
              <a:t> корень </a:t>
            </a:r>
            <a:br>
              <a:rPr lang="ru-RU" dirty="0" smtClean="0"/>
            </a:br>
            <a:r>
              <a:rPr lang="ru-RU" b="1" dirty="0" smtClean="0"/>
              <a:t>D &lt; 0</a:t>
            </a:r>
            <a:r>
              <a:rPr lang="ru-RU" dirty="0" smtClean="0"/>
              <a:t> - не имеет корней</a:t>
            </a:r>
          </a:p>
          <a:p>
            <a:r>
              <a:rPr lang="ru-RU" b="1" dirty="0" smtClean="0"/>
              <a:t>Общая формула</a:t>
            </a:r>
            <a:r>
              <a:rPr lang="ru-RU" dirty="0" smtClean="0"/>
              <a:t> для нахождения корней квадратного уравнения: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дискриминан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6675" y="5295331"/>
            <a:ext cx="1390650" cy="1132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</TotalTime>
  <Words>141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Девиз урока</vt:lpstr>
      <vt:lpstr>1. Тур –Представление команд  </vt:lpstr>
      <vt:lpstr>2 конкурс капитанов Найдите наибольшее целое число</vt:lpstr>
      <vt:lpstr>3.Разминка .Отгадайте слово</vt:lpstr>
      <vt:lpstr>ПРОСТЕЙШИЕ УРАВНЕНИЯ  и МЕТОДЫ ИХ РЕШЕНИЯ</vt:lpstr>
      <vt:lpstr>Слайд 6</vt:lpstr>
      <vt:lpstr>содержание</vt:lpstr>
      <vt:lpstr>Квадратные уравнения</vt:lpstr>
      <vt:lpstr>Методы решения</vt:lpstr>
      <vt:lpstr>Слайд 10</vt:lpstr>
      <vt:lpstr>Дробно-рациональные уравнения</vt:lpstr>
      <vt:lpstr>Слайд 12</vt:lpstr>
      <vt:lpstr>Слайд 13</vt:lpstr>
      <vt:lpstr>Решите уравнение</vt:lpstr>
      <vt:lpstr>Удачи!!!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1</cp:lastModifiedBy>
  <cp:revision>44</cp:revision>
  <dcterms:created xsi:type="dcterms:W3CDTF">2020-01-16T11:07:36Z</dcterms:created>
  <dcterms:modified xsi:type="dcterms:W3CDTF">2023-12-12T22:01:13Z</dcterms:modified>
</cp:coreProperties>
</file>